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80" r:id="rId5"/>
    <p:sldId id="273" r:id="rId6"/>
    <p:sldId id="272" r:id="rId7"/>
    <p:sldId id="274" r:id="rId8"/>
    <p:sldId id="275" r:id="rId9"/>
    <p:sldId id="281" r:id="rId10"/>
    <p:sldId id="282" r:id="rId11"/>
    <p:sldId id="288" r:id="rId12"/>
    <p:sldId id="289" r:id="rId13"/>
    <p:sldId id="290" r:id="rId14"/>
    <p:sldId id="291" r:id="rId15"/>
    <p:sldId id="292" r:id="rId16"/>
    <p:sldId id="283" r:id="rId17"/>
    <p:sldId id="285" r:id="rId18"/>
    <p:sldId id="286" r:id="rId19"/>
    <p:sldId id="293" r:id="rId20"/>
    <p:sldId id="294" r:id="rId21"/>
    <p:sldId id="295" r:id="rId22"/>
    <p:sldId id="287" r:id="rId23"/>
    <p:sldId id="278" r:id="rId24"/>
    <p:sldId id="279" r:id="rId25"/>
    <p:sldId id="26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C6AA76-3CD8-428A-95CD-323476804A43}" v="15" dt="2024-11-27T04:21:54.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110" d="100"/>
          <a:sy n="110" d="100"/>
        </p:scale>
        <p:origin x="1132"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 Jain" userId="7553e1a38c8b5a48" providerId="LiveId" clId="{FAC6AA76-3CD8-428A-95CD-323476804A43}"/>
    <pc:docChg chg="undo custSel addSld delSld modSld">
      <pc:chgData name="Bhavya Jain" userId="7553e1a38c8b5a48" providerId="LiveId" clId="{FAC6AA76-3CD8-428A-95CD-323476804A43}" dt="2024-11-27T04:22:48.734" v="338" actId="1076"/>
      <pc:docMkLst>
        <pc:docMk/>
      </pc:docMkLst>
      <pc:sldChg chg="modSp mod">
        <pc:chgData name="Bhavya Jain" userId="7553e1a38c8b5a48" providerId="LiveId" clId="{FAC6AA76-3CD8-428A-95CD-323476804A43}" dt="2024-11-27T03:56:04.196" v="51" actId="1076"/>
        <pc:sldMkLst>
          <pc:docMk/>
          <pc:sldMk cId="0" sldId="272"/>
        </pc:sldMkLst>
        <pc:spChg chg="mod">
          <ac:chgData name="Bhavya Jain" userId="7553e1a38c8b5a48" providerId="LiveId" clId="{FAC6AA76-3CD8-428A-95CD-323476804A43}" dt="2024-11-27T03:56:04.196" v="51" actId="1076"/>
          <ac:spMkLst>
            <pc:docMk/>
            <pc:sldMk cId="0" sldId="272"/>
            <ac:spMk id="5" creationId="{EAD834DB-9FEB-1359-8BD2-1541D4BB4429}"/>
          </ac:spMkLst>
        </pc:spChg>
      </pc:sldChg>
      <pc:sldChg chg="modSp mod">
        <pc:chgData name="Bhavya Jain" userId="7553e1a38c8b5a48" providerId="LiveId" clId="{FAC6AA76-3CD8-428A-95CD-323476804A43}" dt="2024-11-27T04:00:00.124" v="113" actId="20577"/>
        <pc:sldMkLst>
          <pc:docMk/>
          <pc:sldMk cId="0" sldId="279"/>
        </pc:sldMkLst>
        <pc:spChg chg="mod">
          <ac:chgData name="Bhavya Jain" userId="7553e1a38c8b5a48" providerId="LiveId" clId="{FAC6AA76-3CD8-428A-95CD-323476804A43}" dt="2024-11-27T04:00:00.124" v="113" actId="20577"/>
          <ac:spMkLst>
            <pc:docMk/>
            <pc:sldMk cId="0" sldId="279"/>
            <ac:spMk id="3" creationId="{00000000-0000-0000-0000-000000000000}"/>
          </ac:spMkLst>
        </pc:spChg>
      </pc:sldChg>
      <pc:sldChg chg="modSp mod">
        <pc:chgData name="Bhavya Jain" userId="7553e1a38c8b5a48" providerId="LiveId" clId="{FAC6AA76-3CD8-428A-95CD-323476804A43}" dt="2024-11-27T04:09:20.563" v="115" actId="1037"/>
        <pc:sldMkLst>
          <pc:docMk/>
          <pc:sldMk cId="789553448" sldId="286"/>
        </pc:sldMkLst>
        <pc:picChg chg="mod">
          <ac:chgData name="Bhavya Jain" userId="7553e1a38c8b5a48" providerId="LiveId" clId="{FAC6AA76-3CD8-428A-95CD-323476804A43}" dt="2024-11-27T04:09:20.563" v="115" actId="1037"/>
          <ac:picMkLst>
            <pc:docMk/>
            <pc:sldMk cId="789553448" sldId="286"/>
            <ac:picMk id="10" creationId="{592EEC25-75A5-2EEB-8173-7789A0587F37}"/>
          </ac:picMkLst>
        </pc:picChg>
      </pc:sldChg>
      <pc:sldChg chg="addSp delSp modSp mod delAnim modAnim">
        <pc:chgData name="Bhavya Jain" userId="7553e1a38c8b5a48" providerId="LiveId" clId="{FAC6AA76-3CD8-428A-95CD-323476804A43}" dt="2024-11-27T04:22:48.734" v="338" actId="1076"/>
        <pc:sldMkLst>
          <pc:docMk/>
          <pc:sldMk cId="1017924934" sldId="287"/>
        </pc:sldMkLst>
        <pc:picChg chg="del">
          <ac:chgData name="Bhavya Jain" userId="7553e1a38c8b5a48" providerId="LiveId" clId="{FAC6AA76-3CD8-428A-95CD-323476804A43}" dt="2024-11-27T04:20:29.794" v="335" actId="478"/>
          <ac:picMkLst>
            <pc:docMk/>
            <pc:sldMk cId="1017924934" sldId="287"/>
            <ac:picMk id="3" creationId="{5B76617B-1937-65E6-D315-F1A58893FB82}"/>
          </ac:picMkLst>
        </pc:picChg>
        <pc:picChg chg="add mod">
          <ac:chgData name="Bhavya Jain" userId="7553e1a38c8b5a48" providerId="LiveId" clId="{FAC6AA76-3CD8-428A-95CD-323476804A43}" dt="2024-11-27T04:22:48.734" v="338" actId="1076"/>
          <ac:picMkLst>
            <pc:docMk/>
            <pc:sldMk cId="1017924934" sldId="287"/>
            <ac:picMk id="4" creationId="{ED470CD2-5B24-C1E1-EADF-0BAAFC8262F0}"/>
          </ac:picMkLst>
        </pc:picChg>
      </pc:sldChg>
      <pc:sldChg chg="new del">
        <pc:chgData name="Bhavya Jain" userId="7553e1a38c8b5a48" providerId="LiveId" clId="{FAC6AA76-3CD8-428A-95CD-323476804A43}" dt="2024-11-27T04:09:40.288" v="117" actId="680"/>
        <pc:sldMkLst>
          <pc:docMk/>
          <pc:sldMk cId="2166833987" sldId="293"/>
        </pc:sldMkLst>
      </pc:sldChg>
      <pc:sldChg chg="modSp new del mod">
        <pc:chgData name="Bhavya Jain" userId="7553e1a38c8b5a48" providerId="LiveId" clId="{FAC6AA76-3CD8-428A-95CD-323476804A43}" dt="2024-11-27T03:56:25.519" v="52" actId="2696"/>
        <pc:sldMkLst>
          <pc:docMk/>
          <pc:sldMk cId="2262282960" sldId="293"/>
        </pc:sldMkLst>
        <pc:spChg chg="mod">
          <ac:chgData name="Bhavya Jain" userId="7553e1a38c8b5a48" providerId="LiveId" clId="{FAC6AA76-3CD8-428A-95CD-323476804A43}" dt="2024-11-27T03:52:48.076" v="35" actId="115"/>
          <ac:spMkLst>
            <pc:docMk/>
            <pc:sldMk cId="2262282960" sldId="293"/>
            <ac:spMk id="3" creationId="{38923C1A-2E92-D304-9CA8-0BB657BA870D}"/>
          </ac:spMkLst>
        </pc:spChg>
      </pc:sldChg>
      <pc:sldChg chg="addSp delSp modSp new mod">
        <pc:chgData name="Bhavya Jain" userId="7553e1a38c8b5a48" providerId="LiveId" clId="{FAC6AA76-3CD8-428A-95CD-323476804A43}" dt="2024-11-27T04:13:02.029" v="210" actId="12"/>
        <pc:sldMkLst>
          <pc:docMk/>
          <pc:sldMk cId="2706005074" sldId="293"/>
        </pc:sldMkLst>
        <pc:spChg chg="add del mod">
          <ac:chgData name="Bhavya Jain" userId="7553e1a38c8b5a48" providerId="LiveId" clId="{FAC6AA76-3CD8-428A-95CD-323476804A43}" dt="2024-11-27T04:10:35.735" v="123"/>
          <ac:spMkLst>
            <pc:docMk/>
            <pc:sldMk cId="2706005074" sldId="293"/>
            <ac:spMk id="2" creationId="{A1E85952-2CFE-BCBE-87B9-24686CF96875}"/>
          </ac:spMkLst>
        </pc:spChg>
        <pc:spChg chg="add del mod">
          <ac:chgData name="Bhavya Jain" userId="7553e1a38c8b5a48" providerId="LiveId" clId="{FAC6AA76-3CD8-428A-95CD-323476804A43}" dt="2024-11-27T04:10:35.737" v="125"/>
          <ac:spMkLst>
            <pc:docMk/>
            <pc:sldMk cId="2706005074" sldId="293"/>
            <ac:spMk id="3" creationId="{01AABC78-7B69-4C90-0C23-96F1955B5218}"/>
          </ac:spMkLst>
        </pc:spChg>
        <pc:spChg chg="add mod">
          <ac:chgData name="Bhavya Jain" userId="7553e1a38c8b5a48" providerId="LiveId" clId="{FAC6AA76-3CD8-428A-95CD-323476804A43}" dt="2024-11-27T04:13:02.029" v="210" actId="12"/>
          <ac:spMkLst>
            <pc:docMk/>
            <pc:sldMk cId="2706005074" sldId="293"/>
            <ac:spMk id="4" creationId="{58A7E365-EF7E-65B9-8D57-9B2440BE3336}"/>
          </ac:spMkLst>
        </pc:spChg>
        <pc:picChg chg="add mod">
          <ac:chgData name="Bhavya Jain" userId="7553e1a38c8b5a48" providerId="LiveId" clId="{FAC6AA76-3CD8-428A-95CD-323476804A43}" dt="2024-11-27T04:10:51.024" v="127"/>
          <ac:picMkLst>
            <pc:docMk/>
            <pc:sldMk cId="2706005074" sldId="293"/>
            <ac:picMk id="6" creationId="{1A24117E-E5C3-5C84-514B-880C52058847}"/>
          </ac:picMkLst>
        </pc:picChg>
        <pc:picChg chg="add mod">
          <ac:chgData name="Bhavya Jain" userId="7553e1a38c8b5a48" providerId="LiveId" clId="{FAC6AA76-3CD8-428A-95CD-323476804A43}" dt="2024-11-27T04:12:19.585" v="175"/>
          <ac:picMkLst>
            <pc:docMk/>
            <pc:sldMk cId="2706005074" sldId="293"/>
            <ac:picMk id="8" creationId="{D98FAEE5-C4A3-4BB5-DF95-9B2AB56DA7C1}"/>
          </ac:picMkLst>
        </pc:picChg>
      </pc:sldChg>
      <pc:sldChg chg="addSp modSp new mod">
        <pc:chgData name="Bhavya Jain" userId="7553e1a38c8b5a48" providerId="LiveId" clId="{FAC6AA76-3CD8-428A-95CD-323476804A43}" dt="2024-11-27T04:14:48.274" v="263" actId="1076"/>
        <pc:sldMkLst>
          <pc:docMk/>
          <pc:sldMk cId="1848255916" sldId="294"/>
        </pc:sldMkLst>
        <pc:spChg chg="add mod">
          <ac:chgData name="Bhavya Jain" userId="7553e1a38c8b5a48" providerId="LiveId" clId="{FAC6AA76-3CD8-428A-95CD-323476804A43}" dt="2024-11-27T04:14:28.058" v="259" actId="5793"/>
          <ac:spMkLst>
            <pc:docMk/>
            <pc:sldMk cId="1848255916" sldId="294"/>
            <ac:spMk id="2" creationId="{6511A29B-FE48-3891-06E8-3F7A025B9751}"/>
          </ac:spMkLst>
        </pc:spChg>
        <pc:picChg chg="add mod">
          <ac:chgData name="Bhavya Jain" userId="7553e1a38c8b5a48" providerId="LiveId" clId="{FAC6AA76-3CD8-428A-95CD-323476804A43}" dt="2024-11-27T04:14:48.274" v="263" actId="1076"/>
          <ac:picMkLst>
            <pc:docMk/>
            <pc:sldMk cId="1848255916" sldId="294"/>
            <ac:picMk id="4" creationId="{AE2EFD09-2C9F-C980-BAB6-8DF02DFEFE62}"/>
          </ac:picMkLst>
        </pc:picChg>
      </pc:sldChg>
      <pc:sldChg chg="addSp delSp modSp new mod">
        <pc:chgData name="Bhavya Jain" userId="7553e1a38c8b5a48" providerId="LiveId" clId="{FAC6AA76-3CD8-428A-95CD-323476804A43}" dt="2024-11-27T04:17:48.914" v="333" actId="1076"/>
        <pc:sldMkLst>
          <pc:docMk/>
          <pc:sldMk cId="737198961" sldId="295"/>
        </pc:sldMkLst>
        <pc:spChg chg="add mod">
          <ac:chgData name="Bhavya Jain" userId="7553e1a38c8b5a48" providerId="LiveId" clId="{FAC6AA76-3CD8-428A-95CD-323476804A43}" dt="2024-11-27T04:15:59.335" v="310" actId="5793"/>
          <ac:spMkLst>
            <pc:docMk/>
            <pc:sldMk cId="737198961" sldId="295"/>
            <ac:spMk id="2" creationId="{99CE5036-C3C8-FF9E-309B-73735ABD101B}"/>
          </ac:spMkLst>
        </pc:spChg>
        <pc:spChg chg="add del mod">
          <ac:chgData name="Bhavya Jain" userId="7553e1a38c8b5a48" providerId="LiveId" clId="{FAC6AA76-3CD8-428A-95CD-323476804A43}" dt="2024-11-27T04:17:38.497" v="331"/>
          <ac:spMkLst>
            <pc:docMk/>
            <pc:sldMk cId="737198961" sldId="295"/>
            <ac:spMk id="5" creationId="{34781A14-4514-7F6C-1510-B29A02AB9ED5}"/>
          </ac:spMkLst>
        </pc:spChg>
        <pc:picChg chg="add mod">
          <ac:chgData name="Bhavya Jain" userId="7553e1a38c8b5a48" providerId="LiveId" clId="{FAC6AA76-3CD8-428A-95CD-323476804A43}" dt="2024-11-27T04:17:37.739" v="329" actId="14100"/>
          <ac:picMkLst>
            <pc:docMk/>
            <pc:sldMk cId="737198961" sldId="295"/>
            <ac:picMk id="4" creationId="{87C456AC-3D11-BC14-4402-55AF2287C984}"/>
          </ac:picMkLst>
        </pc:picChg>
        <pc:picChg chg="add mod">
          <ac:chgData name="Bhavya Jain" userId="7553e1a38c8b5a48" providerId="LiveId" clId="{FAC6AA76-3CD8-428A-95CD-323476804A43}" dt="2024-11-27T04:17:48.914" v="333" actId="1076"/>
          <ac:picMkLst>
            <pc:docMk/>
            <pc:sldMk cId="737198961" sldId="295"/>
            <ac:picMk id="7" creationId="{9D1F205D-4FED-507F-1731-20FC58708B6D}"/>
          </ac:picMkLst>
        </pc:picChg>
      </pc:sldChg>
      <pc:sldChg chg="new del">
        <pc:chgData name="Bhavya Jain" userId="7553e1a38c8b5a48" providerId="LiveId" clId="{FAC6AA76-3CD8-428A-95CD-323476804A43}" dt="2024-11-27T04:17:55.130" v="334" actId="2696"/>
        <pc:sldMkLst>
          <pc:docMk/>
          <pc:sldMk cId="2089970918" sldId="29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11/27/2024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11/27/2024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11/27/2024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www.pexels.com/search/weather/" TargetMode="External"/><Relationship Id="rId3" Type="http://schemas.openxmlformats.org/officeDocument/2006/relationships/hyperlink" Target="https://www.w3.org/Style/CSS/" TargetMode="External"/><Relationship Id="rId7" Type="http://schemas.openxmlformats.org/officeDocument/2006/relationships/hyperlink" Target="https://fonts.google.com/" TargetMode="External"/><Relationship Id="rId2" Type="http://schemas.openxmlformats.org/officeDocument/2006/relationships/hyperlink" Target="https://html.spec.whatwg.org/multipage/" TargetMode="External"/><Relationship Id="rId1" Type="http://schemas.openxmlformats.org/officeDocument/2006/relationships/slideLayout" Target="../slideLayouts/slideLayout3.xml"/><Relationship Id="rId6" Type="http://schemas.openxmlformats.org/officeDocument/2006/relationships/hyperlink" Target="https://uiverse.io/" TargetMode="External"/><Relationship Id="rId5" Type="http://schemas.openxmlformats.org/officeDocument/2006/relationships/hyperlink" Target="https://youtu.be/SeXg3AX82ig?si=PQ90c2nHNl0avrfu" TargetMode="External"/><Relationship Id="rId10" Type="http://schemas.openxmlformats.org/officeDocument/2006/relationships/hyperlink" Target="https://openweathermap.org/guide" TargetMode="External"/><Relationship Id="rId4" Type="http://schemas.openxmlformats.org/officeDocument/2006/relationships/hyperlink" Target="https://ecma-international.org/publications-and-standards/standards/ecma-262/" TargetMode="External"/><Relationship Id="rId9" Type="http://schemas.openxmlformats.org/officeDocument/2006/relationships/hyperlink" Target="https://www.codingnepalweb.com/weather-app-project-html-javascript/"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1420811" y="2228964"/>
            <a:ext cx="6480719" cy="3416320"/>
          </a:xfrm>
          <a:prstGeom prst="rect">
            <a:avLst/>
          </a:prstGeom>
          <a:solidFill>
            <a:schemeClr val="accent6">
              <a:lumMod val="60000"/>
              <a:lumOff val="40000"/>
            </a:schemeClr>
          </a:solidFill>
        </p:spPr>
        <p:txBody>
          <a:bodyPr wrap="square" rtlCol="0">
            <a:spAutoFit/>
          </a:bodyPr>
          <a:lstStyle/>
          <a:p>
            <a:r>
              <a:rPr lang="en-US" sz="2000" dirty="0"/>
              <a:t>Team Details: </a:t>
            </a:r>
            <a:r>
              <a:rPr lang="en-US" sz="2000" b="1" dirty="0">
                <a:latin typeface="Times New Roman" pitchFamily="18" charset="0"/>
                <a:cs typeface="Times New Roman" pitchFamily="18" charset="0"/>
              </a:rPr>
              <a:t>Team Members-</a:t>
            </a:r>
          </a:p>
          <a:p>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1) Chetan Ajmani</a:t>
            </a:r>
          </a:p>
          <a:p>
            <a:r>
              <a:rPr lang="en-US" sz="2000" dirty="0">
                <a:latin typeface="Times New Roman" pitchFamily="18" charset="0"/>
                <a:cs typeface="Times New Roman" pitchFamily="18" charset="0"/>
              </a:rPr>
              <a:t>                             </a:t>
            </a:r>
            <a:r>
              <a:rPr lang="en-US" sz="1400" dirty="0">
                <a:latin typeface="Times New Roman" pitchFamily="18" charset="0"/>
                <a:cs typeface="Times New Roman" pitchFamily="18" charset="0"/>
              </a:rPr>
              <a:t>(Roll No. 2410990215)</a:t>
            </a:r>
          </a:p>
          <a:p>
            <a:r>
              <a:rPr lang="en-US" sz="2000" dirty="0">
                <a:latin typeface="Times New Roman" pitchFamily="18" charset="0"/>
                <a:cs typeface="Times New Roman" pitchFamily="18" charset="0"/>
              </a:rPr>
              <a:t>  2) Bhavya Jain</a:t>
            </a:r>
          </a:p>
          <a:p>
            <a:r>
              <a:rPr lang="en-US" sz="2000" dirty="0">
                <a:latin typeface="Times New Roman" pitchFamily="18" charset="0"/>
                <a:cs typeface="Times New Roman" pitchFamily="18" charset="0"/>
              </a:rPr>
              <a:t>                             </a:t>
            </a:r>
            <a:r>
              <a:rPr lang="en-US" sz="1400" dirty="0">
                <a:latin typeface="Times New Roman" pitchFamily="18" charset="0"/>
                <a:cs typeface="Times New Roman" pitchFamily="18" charset="0"/>
              </a:rPr>
              <a:t>(Roll No. 2410990194   )</a:t>
            </a:r>
          </a:p>
          <a:p>
            <a:r>
              <a:rPr lang="en-US" sz="2000" dirty="0">
                <a:latin typeface="Times New Roman" pitchFamily="18" charset="0"/>
                <a:cs typeface="Times New Roman" pitchFamily="18" charset="0"/>
              </a:rPr>
              <a:t>  3) Aayush Yadav</a:t>
            </a:r>
          </a:p>
          <a:p>
            <a:r>
              <a:rPr lang="en-US" sz="2000" dirty="0">
                <a:latin typeface="Times New Roman" pitchFamily="18" charset="0"/>
                <a:cs typeface="Times New Roman" pitchFamily="18" charset="0"/>
              </a:rPr>
              <a:t>                             </a:t>
            </a:r>
            <a:r>
              <a:rPr lang="en-US" sz="1400" dirty="0">
                <a:latin typeface="Times New Roman" pitchFamily="18" charset="0"/>
                <a:cs typeface="Times New Roman" pitchFamily="18" charset="0"/>
              </a:rPr>
              <a:t>(Roll No. 2410990163 )</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Dr. Neha Sharma</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8714C-A02A-5A45-7C34-90C4C506517E}"/>
              </a:ext>
            </a:extLst>
          </p:cNvPr>
          <p:cNvPicPr>
            <a:picLocks noChangeAspect="1"/>
          </p:cNvPicPr>
          <p:nvPr/>
        </p:nvPicPr>
        <p:blipFill>
          <a:blip r:embed="rId2"/>
          <a:stretch>
            <a:fillRect/>
          </a:stretch>
        </p:blipFill>
        <p:spPr>
          <a:xfrm>
            <a:off x="251520" y="1556792"/>
            <a:ext cx="7864522" cy="1615580"/>
          </a:xfrm>
          <a:prstGeom prst="rect">
            <a:avLst/>
          </a:prstGeom>
        </p:spPr>
      </p:pic>
      <p:sp>
        <p:nvSpPr>
          <p:cNvPr id="2" name="TextBox 1">
            <a:extLst>
              <a:ext uri="{FF2B5EF4-FFF2-40B4-BE49-F238E27FC236}">
                <a16:creationId xmlns:a16="http://schemas.microsoft.com/office/drawing/2014/main" id="{9AD267C3-379A-0882-3EC6-272B201D7EF0}"/>
              </a:ext>
            </a:extLst>
          </p:cNvPr>
          <p:cNvSpPr txBox="1"/>
          <p:nvPr/>
        </p:nvSpPr>
        <p:spPr>
          <a:xfrm>
            <a:off x="179512" y="980728"/>
            <a:ext cx="8712968" cy="369332"/>
          </a:xfrm>
          <a:prstGeom prst="rect">
            <a:avLst/>
          </a:prstGeom>
          <a:noFill/>
        </p:spPr>
        <p:txBody>
          <a:bodyPr wrap="square" rtlCol="0">
            <a:spAutoFit/>
          </a:bodyPr>
          <a:lstStyle/>
          <a:p>
            <a:r>
              <a:rPr lang="en-IN" b="1" u="sng" dirty="0"/>
              <a:t>Some of the Important CSS code snippets:</a:t>
            </a:r>
          </a:p>
        </p:txBody>
      </p:sp>
      <p:pic>
        <p:nvPicPr>
          <p:cNvPr id="7" name="Picture 6">
            <a:extLst>
              <a:ext uri="{FF2B5EF4-FFF2-40B4-BE49-F238E27FC236}">
                <a16:creationId xmlns:a16="http://schemas.microsoft.com/office/drawing/2014/main" id="{56AD5F91-6E92-51F4-DB75-614076C257D8}"/>
              </a:ext>
            </a:extLst>
          </p:cNvPr>
          <p:cNvPicPr>
            <a:picLocks noChangeAspect="1"/>
          </p:cNvPicPr>
          <p:nvPr/>
        </p:nvPicPr>
        <p:blipFill>
          <a:blip r:embed="rId3"/>
          <a:stretch>
            <a:fillRect/>
          </a:stretch>
        </p:blipFill>
        <p:spPr>
          <a:xfrm>
            <a:off x="251520" y="3947977"/>
            <a:ext cx="4816257" cy="1944216"/>
          </a:xfrm>
          <a:prstGeom prst="rect">
            <a:avLst/>
          </a:prstGeom>
        </p:spPr>
      </p:pic>
    </p:spTree>
    <p:extLst>
      <p:ext uri="{BB962C8B-B14F-4D97-AF65-F5344CB8AC3E}">
        <p14:creationId xmlns:p14="http://schemas.microsoft.com/office/powerpoint/2010/main" val="3983575367"/>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B4B92-C885-87E1-958E-C558B00D3EB4}"/>
              </a:ext>
            </a:extLst>
          </p:cNvPr>
          <p:cNvSpPr txBox="1"/>
          <p:nvPr/>
        </p:nvSpPr>
        <p:spPr>
          <a:xfrm>
            <a:off x="683568" y="1196752"/>
            <a:ext cx="8136904" cy="646331"/>
          </a:xfrm>
          <a:prstGeom prst="rect">
            <a:avLst/>
          </a:prstGeom>
          <a:noFill/>
        </p:spPr>
        <p:txBody>
          <a:bodyPr wrap="square" rtlCol="0">
            <a:spAutoFit/>
          </a:bodyPr>
          <a:lstStyle/>
          <a:p>
            <a:r>
              <a:rPr lang="en-IN" dirty="0"/>
              <a:t>CSS for Search Button and HOVER effect:</a:t>
            </a:r>
          </a:p>
          <a:p>
            <a:endParaRPr lang="en-IN" dirty="0"/>
          </a:p>
        </p:txBody>
      </p:sp>
      <p:pic>
        <p:nvPicPr>
          <p:cNvPr id="4" name="Picture 3">
            <a:extLst>
              <a:ext uri="{FF2B5EF4-FFF2-40B4-BE49-F238E27FC236}">
                <a16:creationId xmlns:a16="http://schemas.microsoft.com/office/drawing/2014/main" id="{B89E9CC5-15B3-426E-C4B7-431F46E66068}"/>
              </a:ext>
            </a:extLst>
          </p:cNvPr>
          <p:cNvPicPr>
            <a:picLocks noChangeAspect="1"/>
          </p:cNvPicPr>
          <p:nvPr/>
        </p:nvPicPr>
        <p:blipFill>
          <a:blip r:embed="rId2"/>
          <a:stretch>
            <a:fillRect/>
          </a:stretch>
        </p:blipFill>
        <p:spPr>
          <a:xfrm>
            <a:off x="755576" y="1700808"/>
            <a:ext cx="5616624" cy="3013583"/>
          </a:xfrm>
          <a:prstGeom prst="rect">
            <a:avLst/>
          </a:prstGeom>
        </p:spPr>
      </p:pic>
      <p:pic>
        <p:nvPicPr>
          <p:cNvPr id="6" name="Picture 5">
            <a:extLst>
              <a:ext uri="{FF2B5EF4-FFF2-40B4-BE49-F238E27FC236}">
                <a16:creationId xmlns:a16="http://schemas.microsoft.com/office/drawing/2014/main" id="{82323411-8E40-D265-EFDA-9CA9039AC686}"/>
              </a:ext>
            </a:extLst>
          </p:cNvPr>
          <p:cNvPicPr>
            <a:picLocks noChangeAspect="1"/>
          </p:cNvPicPr>
          <p:nvPr/>
        </p:nvPicPr>
        <p:blipFill>
          <a:blip r:embed="rId3"/>
          <a:stretch>
            <a:fillRect/>
          </a:stretch>
        </p:blipFill>
        <p:spPr>
          <a:xfrm>
            <a:off x="755577" y="4893660"/>
            <a:ext cx="5616623" cy="1535175"/>
          </a:xfrm>
          <a:prstGeom prst="rect">
            <a:avLst/>
          </a:prstGeom>
        </p:spPr>
      </p:pic>
    </p:spTree>
    <p:extLst>
      <p:ext uri="{BB962C8B-B14F-4D97-AF65-F5344CB8AC3E}">
        <p14:creationId xmlns:p14="http://schemas.microsoft.com/office/powerpoint/2010/main" val="1400926689"/>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936978-70BA-55BD-4A82-74A5201DFC2D}"/>
              </a:ext>
            </a:extLst>
          </p:cNvPr>
          <p:cNvPicPr>
            <a:picLocks noChangeAspect="1"/>
          </p:cNvPicPr>
          <p:nvPr/>
        </p:nvPicPr>
        <p:blipFill>
          <a:blip r:embed="rId2"/>
          <a:stretch>
            <a:fillRect/>
          </a:stretch>
        </p:blipFill>
        <p:spPr>
          <a:xfrm>
            <a:off x="467544" y="1268760"/>
            <a:ext cx="5760640" cy="3240360"/>
          </a:xfrm>
          <a:prstGeom prst="rect">
            <a:avLst/>
          </a:prstGeom>
        </p:spPr>
      </p:pic>
    </p:spTree>
    <p:extLst>
      <p:ext uri="{BB962C8B-B14F-4D97-AF65-F5344CB8AC3E}">
        <p14:creationId xmlns:p14="http://schemas.microsoft.com/office/powerpoint/2010/main" val="2777966227"/>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B6DD72-23C3-4AAB-C4ED-33F751B4C340}"/>
              </a:ext>
            </a:extLst>
          </p:cNvPr>
          <p:cNvSpPr txBox="1"/>
          <p:nvPr/>
        </p:nvSpPr>
        <p:spPr>
          <a:xfrm>
            <a:off x="467544" y="1124744"/>
            <a:ext cx="8208912" cy="923330"/>
          </a:xfrm>
          <a:prstGeom prst="rect">
            <a:avLst/>
          </a:prstGeom>
          <a:noFill/>
        </p:spPr>
        <p:txBody>
          <a:bodyPr wrap="square" rtlCol="0">
            <a:spAutoFit/>
          </a:bodyPr>
          <a:lstStyle/>
          <a:p>
            <a:r>
              <a:rPr lang="en-IN" dirty="0"/>
              <a:t>Weather Cards:</a:t>
            </a:r>
          </a:p>
          <a:p>
            <a:endParaRPr lang="en-IN" dirty="0"/>
          </a:p>
          <a:p>
            <a:endParaRPr lang="en-IN" dirty="0"/>
          </a:p>
        </p:txBody>
      </p:sp>
      <p:pic>
        <p:nvPicPr>
          <p:cNvPr id="4" name="Picture 3">
            <a:extLst>
              <a:ext uri="{FF2B5EF4-FFF2-40B4-BE49-F238E27FC236}">
                <a16:creationId xmlns:a16="http://schemas.microsoft.com/office/drawing/2014/main" id="{196B2B9B-E2E6-0432-B89E-20354EF271E1}"/>
              </a:ext>
            </a:extLst>
          </p:cNvPr>
          <p:cNvPicPr>
            <a:picLocks noChangeAspect="1"/>
          </p:cNvPicPr>
          <p:nvPr/>
        </p:nvPicPr>
        <p:blipFill>
          <a:blip r:embed="rId2"/>
          <a:stretch>
            <a:fillRect/>
          </a:stretch>
        </p:blipFill>
        <p:spPr>
          <a:xfrm>
            <a:off x="467544" y="1586409"/>
            <a:ext cx="5122401" cy="3240360"/>
          </a:xfrm>
          <a:prstGeom prst="rect">
            <a:avLst/>
          </a:prstGeom>
        </p:spPr>
      </p:pic>
      <p:pic>
        <p:nvPicPr>
          <p:cNvPr id="6" name="Picture 5">
            <a:extLst>
              <a:ext uri="{FF2B5EF4-FFF2-40B4-BE49-F238E27FC236}">
                <a16:creationId xmlns:a16="http://schemas.microsoft.com/office/drawing/2014/main" id="{85955796-F3E1-0066-1C12-052D27E0C68F}"/>
              </a:ext>
            </a:extLst>
          </p:cNvPr>
          <p:cNvPicPr>
            <a:picLocks noChangeAspect="1"/>
          </p:cNvPicPr>
          <p:nvPr/>
        </p:nvPicPr>
        <p:blipFill>
          <a:blip r:embed="rId3"/>
          <a:stretch>
            <a:fillRect/>
          </a:stretch>
        </p:blipFill>
        <p:spPr>
          <a:xfrm>
            <a:off x="467544" y="5546952"/>
            <a:ext cx="5184576" cy="963625"/>
          </a:xfrm>
          <a:prstGeom prst="rect">
            <a:avLst/>
          </a:prstGeom>
        </p:spPr>
      </p:pic>
      <p:sp>
        <p:nvSpPr>
          <p:cNvPr id="7" name="TextBox 6">
            <a:extLst>
              <a:ext uri="{FF2B5EF4-FFF2-40B4-BE49-F238E27FC236}">
                <a16:creationId xmlns:a16="http://schemas.microsoft.com/office/drawing/2014/main" id="{D759C23C-A005-D29D-CDCC-EB569D1D6869}"/>
              </a:ext>
            </a:extLst>
          </p:cNvPr>
          <p:cNvSpPr txBox="1"/>
          <p:nvPr/>
        </p:nvSpPr>
        <p:spPr>
          <a:xfrm>
            <a:off x="467544" y="5157192"/>
            <a:ext cx="8424936" cy="369332"/>
          </a:xfrm>
          <a:prstGeom prst="rect">
            <a:avLst/>
          </a:prstGeom>
          <a:noFill/>
        </p:spPr>
        <p:txBody>
          <a:bodyPr wrap="square" rtlCol="0">
            <a:spAutoFit/>
          </a:bodyPr>
          <a:lstStyle/>
          <a:p>
            <a:r>
              <a:rPr lang="en-IN" dirty="0"/>
              <a:t>Hover on cards:</a:t>
            </a:r>
          </a:p>
        </p:txBody>
      </p:sp>
    </p:spTree>
    <p:extLst>
      <p:ext uri="{BB962C8B-B14F-4D97-AF65-F5344CB8AC3E}">
        <p14:creationId xmlns:p14="http://schemas.microsoft.com/office/powerpoint/2010/main" val="2848626463"/>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086587-C988-329E-DAFE-B41509315024}"/>
              </a:ext>
            </a:extLst>
          </p:cNvPr>
          <p:cNvSpPr txBox="1"/>
          <p:nvPr/>
        </p:nvSpPr>
        <p:spPr>
          <a:xfrm>
            <a:off x="395536" y="1196752"/>
            <a:ext cx="8424936" cy="923330"/>
          </a:xfrm>
          <a:prstGeom prst="rect">
            <a:avLst/>
          </a:prstGeom>
          <a:noFill/>
        </p:spPr>
        <p:txBody>
          <a:bodyPr wrap="square" rtlCol="0">
            <a:spAutoFit/>
          </a:bodyPr>
          <a:lstStyle/>
          <a:p>
            <a:r>
              <a:rPr lang="en-IN" dirty="0"/>
              <a:t>Media Queries:</a:t>
            </a:r>
          </a:p>
          <a:p>
            <a:endParaRPr lang="en-IN" dirty="0"/>
          </a:p>
          <a:p>
            <a:endParaRPr lang="en-IN" dirty="0"/>
          </a:p>
        </p:txBody>
      </p:sp>
      <p:pic>
        <p:nvPicPr>
          <p:cNvPr id="4" name="Picture 3">
            <a:extLst>
              <a:ext uri="{FF2B5EF4-FFF2-40B4-BE49-F238E27FC236}">
                <a16:creationId xmlns:a16="http://schemas.microsoft.com/office/drawing/2014/main" id="{7E45125E-8372-1FAA-8042-77E8F69A712D}"/>
              </a:ext>
            </a:extLst>
          </p:cNvPr>
          <p:cNvPicPr>
            <a:picLocks noChangeAspect="1"/>
          </p:cNvPicPr>
          <p:nvPr/>
        </p:nvPicPr>
        <p:blipFill>
          <a:blip r:embed="rId2"/>
          <a:stretch>
            <a:fillRect/>
          </a:stretch>
        </p:blipFill>
        <p:spPr>
          <a:xfrm>
            <a:off x="395536" y="1916832"/>
            <a:ext cx="3772227" cy="2514818"/>
          </a:xfrm>
          <a:prstGeom prst="rect">
            <a:avLst/>
          </a:prstGeom>
        </p:spPr>
      </p:pic>
      <p:pic>
        <p:nvPicPr>
          <p:cNvPr id="6" name="Picture 5">
            <a:extLst>
              <a:ext uri="{FF2B5EF4-FFF2-40B4-BE49-F238E27FC236}">
                <a16:creationId xmlns:a16="http://schemas.microsoft.com/office/drawing/2014/main" id="{4551CB8D-D218-DFBE-943F-E5F00346DF35}"/>
              </a:ext>
            </a:extLst>
          </p:cNvPr>
          <p:cNvPicPr>
            <a:picLocks noChangeAspect="1"/>
          </p:cNvPicPr>
          <p:nvPr/>
        </p:nvPicPr>
        <p:blipFill>
          <a:blip r:embed="rId3"/>
          <a:stretch>
            <a:fillRect/>
          </a:stretch>
        </p:blipFill>
        <p:spPr>
          <a:xfrm>
            <a:off x="395535" y="5123991"/>
            <a:ext cx="3772227" cy="1185329"/>
          </a:xfrm>
          <a:prstGeom prst="rect">
            <a:avLst/>
          </a:prstGeom>
        </p:spPr>
      </p:pic>
      <p:pic>
        <p:nvPicPr>
          <p:cNvPr id="8" name="Picture 7">
            <a:extLst>
              <a:ext uri="{FF2B5EF4-FFF2-40B4-BE49-F238E27FC236}">
                <a16:creationId xmlns:a16="http://schemas.microsoft.com/office/drawing/2014/main" id="{4AF41C09-1457-5B91-F9C8-25045E9279AE}"/>
              </a:ext>
            </a:extLst>
          </p:cNvPr>
          <p:cNvPicPr>
            <a:picLocks noChangeAspect="1"/>
          </p:cNvPicPr>
          <p:nvPr/>
        </p:nvPicPr>
        <p:blipFill>
          <a:blip r:embed="rId4"/>
          <a:stretch>
            <a:fillRect/>
          </a:stretch>
        </p:blipFill>
        <p:spPr>
          <a:xfrm>
            <a:off x="5220072" y="3429000"/>
            <a:ext cx="3219341" cy="1872208"/>
          </a:xfrm>
          <a:prstGeom prst="rect">
            <a:avLst/>
          </a:prstGeom>
        </p:spPr>
      </p:pic>
    </p:spTree>
    <p:extLst>
      <p:ext uri="{BB962C8B-B14F-4D97-AF65-F5344CB8AC3E}">
        <p14:creationId xmlns:p14="http://schemas.microsoft.com/office/powerpoint/2010/main" val="4237684599"/>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A8009-BB27-9BB4-223D-4FF88F3734EB}"/>
              </a:ext>
            </a:extLst>
          </p:cNvPr>
          <p:cNvPicPr>
            <a:picLocks noChangeAspect="1"/>
          </p:cNvPicPr>
          <p:nvPr/>
        </p:nvPicPr>
        <p:blipFill>
          <a:blip r:embed="rId2"/>
          <a:stretch>
            <a:fillRect/>
          </a:stretch>
        </p:blipFill>
        <p:spPr>
          <a:xfrm>
            <a:off x="683568" y="1268760"/>
            <a:ext cx="5267494" cy="4896544"/>
          </a:xfrm>
          <a:prstGeom prst="rect">
            <a:avLst/>
          </a:prstGeom>
        </p:spPr>
      </p:pic>
    </p:spTree>
    <p:extLst>
      <p:ext uri="{BB962C8B-B14F-4D97-AF65-F5344CB8AC3E}">
        <p14:creationId xmlns:p14="http://schemas.microsoft.com/office/powerpoint/2010/main" val="791306623"/>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B006B6-323A-BB61-9ABE-FAD44E7B6231}"/>
              </a:ext>
            </a:extLst>
          </p:cNvPr>
          <p:cNvPicPr>
            <a:picLocks noChangeAspect="1"/>
          </p:cNvPicPr>
          <p:nvPr/>
        </p:nvPicPr>
        <p:blipFill>
          <a:blip r:embed="rId2"/>
          <a:stretch>
            <a:fillRect/>
          </a:stretch>
        </p:blipFill>
        <p:spPr>
          <a:xfrm>
            <a:off x="179512" y="2204864"/>
            <a:ext cx="8712968" cy="3816424"/>
          </a:xfrm>
          <a:prstGeom prst="rect">
            <a:avLst/>
          </a:prstGeom>
        </p:spPr>
      </p:pic>
      <p:sp>
        <p:nvSpPr>
          <p:cNvPr id="2" name="TextBox 1">
            <a:extLst>
              <a:ext uri="{FF2B5EF4-FFF2-40B4-BE49-F238E27FC236}">
                <a16:creationId xmlns:a16="http://schemas.microsoft.com/office/drawing/2014/main" id="{A8AFC1A5-4F59-DF28-1124-DEBA602B20BF}"/>
              </a:ext>
            </a:extLst>
          </p:cNvPr>
          <p:cNvSpPr txBox="1"/>
          <p:nvPr/>
        </p:nvSpPr>
        <p:spPr>
          <a:xfrm>
            <a:off x="179512" y="1124744"/>
            <a:ext cx="8856984" cy="369332"/>
          </a:xfrm>
          <a:prstGeom prst="rect">
            <a:avLst/>
          </a:prstGeom>
          <a:noFill/>
        </p:spPr>
        <p:txBody>
          <a:bodyPr wrap="square" rtlCol="0">
            <a:spAutoFit/>
          </a:bodyPr>
          <a:lstStyle/>
          <a:p>
            <a:r>
              <a:rPr lang="en-IN" b="1" u="sng" dirty="0"/>
              <a:t>OUTPUT 2( AFTER CSS):</a:t>
            </a:r>
          </a:p>
        </p:txBody>
      </p:sp>
    </p:spTree>
    <p:extLst>
      <p:ext uri="{BB962C8B-B14F-4D97-AF65-F5344CB8AC3E}">
        <p14:creationId xmlns:p14="http://schemas.microsoft.com/office/powerpoint/2010/main" val="3296947707"/>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F2CC7C-B7CB-07BB-036B-161F4FC20400}"/>
              </a:ext>
            </a:extLst>
          </p:cNvPr>
          <p:cNvSpPr txBox="1"/>
          <p:nvPr/>
        </p:nvSpPr>
        <p:spPr>
          <a:xfrm>
            <a:off x="107504" y="980728"/>
            <a:ext cx="9002944" cy="923330"/>
          </a:xfrm>
          <a:prstGeom prst="rect">
            <a:avLst/>
          </a:prstGeom>
          <a:noFill/>
        </p:spPr>
        <p:txBody>
          <a:bodyPr wrap="square" rtlCol="0">
            <a:spAutoFit/>
          </a:bodyPr>
          <a:lstStyle/>
          <a:p>
            <a:r>
              <a:rPr lang="en-IN" b="1" u="sng" dirty="0"/>
              <a:t>OUTPUT 3</a:t>
            </a:r>
            <a:r>
              <a:rPr lang="en-IN" dirty="0"/>
              <a:t>:</a:t>
            </a:r>
          </a:p>
          <a:p>
            <a:endParaRPr lang="en-IN" dirty="0"/>
          </a:p>
          <a:p>
            <a:endParaRPr lang="en-IN" dirty="0"/>
          </a:p>
        </p:txBody>
      </p:sp>
      <p:pic>
        <p:nvPicPr>
          <p:cNvPr id="5" name="Picture 4">
            <a:extLst>
              <a:ext uri="{FF2B5EF4-FFF2-40B4-BE49-F238E27FC236}">
                <a16:creationId xmlns:a16="http://schemas.microsoft.com/office/drawing/2014/main" id="{66391536-5595-8D04-AE10-9AD9727F8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343024"/>
            <a:ext cx="8928992" cy="4390231"/>
          </a:xfrm>
          <a:prstGeom prst="rect">
            <a:avLst/>
          </a:prstGeom>
        </p:spPr>
      </p:pic>
    </p:spTree>
    <p:extLst>
      <p:ext uri="{BB962C8B-B14F-4D97-AF65-F5344CB8AC3E}">
        <p14:creationId xmlns:p14="http://schemas.microsoft.com/office/powerpoint/2010/main" val="4171916066"/>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E678C8-CDC2-BFCE-7126-B351CB44F498}"/>
              </a:ext>
            </a:extLst>
          </p:cNvPr>
          <p:cNvSpPr txBox="1"/>
          <p:nvPr/>
        </p:nvSpPr>
        <p:spPr>
          <a:xfrm>
            <a:off x="395536" y="1268760"/>
            <a:ext cx="8424936" cy="1200329"/>
          </a:xfrm>
          <a:prstGeom prst="rect">
            <a:avLst/>
          </a:prstGeom>
          <a:noFill/>
        </p:spPr>
        <p:txBody>
          <a:bodyPr wrap="square" rtlCol="0">
            <a:spAutoFit/>
          </a:bodyPr>
          <a:lstStyle/>
          <a:p>
            <a:r>
              <a:rPr lang="en-IN" b="1" u="sng" dirty="0"/>
              <a:t>Creating Transition for Background using CSS:</a:t>
            </a:r>
          </a:p>
          <a:p>
            <a:endParaRPr lang="en-IN" b="1" u="sng" dirty="0"/>
          </a:p>
          <a:p>
            <a:endParaRPr lang="en-IN" b="1" u="sng" dirty="0"/>
          </a:p>
          <a:p>
            <a:endParaRPr lang="en-IN" dirty="0"/>
          </a:p>
        </p:txBody>
      </p:sp>
      <p:pic>
        <p:nvPicPr>
          <p:cNvPr id="8" name="Picture 7">
            <a:extLst>
              <a:ext uri="{FF2B5EF4-FFF2-40B4-BE49-F238E27FC236}">
                <a16:creationId xmlns:a16="http://schemas.microsoft.com/office/drawing/2014/main" id="{E5ACE0B5-7286-30CD-8F48-E34DFF2CB32D}"/>
              </a:ext>
            </a:extLst>
          </p:cNvPr>
          <p:cNvPicPr>
            <a:picLocks noChangeAspect="1"/>
          </p:cNvPicPr>
          <p:nvPr/>
        </p:nvPicPr>
        <p:blipFill>
          <a:blip r:embed="rId2"/>
          <a:stretch>
            <a:fillRect/>
          </a:stretch>
        </p:blipFill>
        <p:spPr>
          <a:xfrm>
            <a:off x="755576" y="1839239"/>
            <a:ext cx="6438736" cy="2741889"/>
          </a:xfrm>
          <a:prstGeom prst="rect">
            <a:avLst/>
          </a:prstGeom>
        </p:spPr>
      </p:pic>
      <p:pic>
        <p:nvPicPr>
          <p:cNvPr id="10" name="Picture 9">
            <a:extLst>
              <a:ext uri="{FF2B5EF4-FFF2-40B4-BE49-F238E27FC236}">
                <a16:creationId xmlns:a16="http://schemas.microsoft.com/office/drawing/2014/main" id="{592EEC25-75A5-2EEB-8173-7789A0587F37}"/>
              </a:ext>
            </a:extLst>
          </p:cNvPr>
          <p:cNvPicPr>
            <a:picLocks noChangeAspect="1"/>
          </p:cNvPicPr>
          <p:nvPr/>
        </p:nvPicPr>
        <p:blipFill>
          <a:blip r:embed="rId3"/>
          <a:stretch>
            <a:fillRect/>
          </a:stretch>
        </p:blipFill>
        <p:spPr>
          <a:xfrm>
            <a:off x="1547664" y="4693812"/>
            <a:ext cx="4244708" cy="1790855"/>
          </a:xfrm>
          <a:prstGeom prst="rect">
            <a:avLst/>
          </a:prstGeom>
        </p:spPr>
      </p:pic>
    </p:spTree>
    <p:extLst>
      <p:ext uri="{BB962C8B-B14F-4D97-AF65-F5344CB8AC3E}">
        <p14:creationId xmlns:p14="http://schemas.microsoft.com/office/powerpoint/2010/main" val="789553448"/>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A7E365-EF7E-65B9-8D57-9B2440BE3336}"/>
              </a:ext>
            </a:extLst>
          </p:cNvPr>
          <p:cNvSpPr txBox="1"/>
          <p:nvPr/>
        </p:nvSpPr>
        <p:spPr>
          <a:xfrm>
            <a:off x="323528" y="1196752"/>
            <a:ext cx="8496944" cy="1477328"/>
          </a:xfrm>
          <a:prstGeom prst="rect">
            <a:avLst/>
          </a:prstGeom>
          <a:noFill/>
        </p:spPr>
        <p:txBody>
          <a:bodyPr wrap="square" rtlCol="0">
            <a:spAutoFit/>
          </a:bodyPr>
          <a:lstStyle/>
          <a:p>
            <a:r>
              <a:rPr lang="en-IN" b="1" u="sng" dirty="0" err="1"/>
              <a:t>Javascript</a:t>
            </a:r>
            <a:r>
              <a:rPr lang="en-IN" b="1" u="sng" dirty="0"/>
              <a:t> Code Snippets:</a:t>
            </a:r>
          </a:p>
          <a:p>
            <a:endParaRPr lang="en-IN" b="1" u="sng" dirty="0"/>
          </a:p>
          <a:p>
            <a:pPr marL="285750" indent="-285750">
              <a:buFont typeface="Wingdings" panose="05000000000000000000" pitchFamily="2" charset="2"/>
              <a:buChar char="q"/>
            </a:pPr>
            <a:r>
              <a:rPr lang="en-IN" u="sng" dirty="0"/>
              <a:t>Defining Variables</a:t>
            </a:r>
          </a:p>
          <a:p>
            <a:endParaRPr lang="en-IN" b="1" u="sng" dirty="0"/>
          </a:p>
          <a:p>
            <a:pPr algn="ctr"/>
            <a:r>
              <a:rPr lang="en-IN" b="1" u="sng" dirty="0"/>
              <a:t> </a:t>
            </a:r>
          </a:p>
        </p:txBody>
      </p:sp>
      <p:pic>
        <p:nvPicPr>
          <p:cNvPr id="8" name="Picture 7">
            <a:extLst>
              <a:ext uri="{FF2B5EF4-FFF2-40B4-BE49-F238E27FC236}">
                <a16:creationId xmlns:a16="http://schemas.microsoft.com/office/drawing/2014/main" id="{D98FAEE5-C4A3-4BB5-DF95-9B2AB56DA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25" y="2571750"/>
            <a:ext cx="7981950" cy="1714500"/>
          </a:xfrm>
          <a:prstGeom prst="rect">
            <a:avLst/>
          </a:prstGeom>
        </p:spPr>
      </p:pic>
    </p:spTree>
    <p:extLst>
      <p:ext uri="{BB962C8B-B14F-4D97-AF65-F5344CB8AC3E}">
        <p14:creationId xmlns:p14="http://schemas.microsoft.com/office/powerpoint/2010/main" val="2706005074"/>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Bonus Feature(optional)</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11A29B-FE48-3891-06E8-3F7A025B9751}"/>
              </a:ext>
            </a:extLst>
          </p:cNvPr>
          <p:cNvSpPr txBox="1"/>
          <p:nvPr/>
        </p:nvSpPr>
        <p:spPr>
          <a:xfrm>
            <a:off x="107504" y="1196752"/>
            <a:ext cx="8712968" cy="1200329"/>
          </a:xfrm>
          <a:prstGeom prst="rect">
            <a:avLst/>
          </a:prstGeom>
          <a:noFill/>
        </p:spPr>
        <p:txBody>
          <a:bodyPr wrap="square" rtlCol="0">
            <a:spAutoFit/>
          </a:bodyPr>
          <a:lstStyle/>
          <a:p>
            <a:pPr marL="285750" indent="-285750">
              <a:buFont typeface="Wingdings" panose="05000000000000000000" pitchFamily="2" charset="2"/>
              <a:buChar char="q"/>
            </a:pPr>
            <a:r>
              <a:rPr lang="en-IN" u="sng" dirty="0"/>
              <a:t>Defining Function for Fetching API</a:t>
            </a:r>
          </a:p>
          <a:p>
            <a:pPr marL="285750" indent="-285750">
              <a:buFont typeface="Wingdings" panose="05000000000000000000" pitchFamily="2" charset="2"/>
              <a:buChar char="q"/>
            </a:pPr>
            <a:endParaRPr lang="en-IN" u="sng" dirty="0"/>
          </a:p>
          <a:p>
            <a:pPr marL="285750" indent="-285750">
              <a:buFont typeface="Wingdings" panose="05000000000000000000" pitchFamily="2" charset="2"/>
              <a:buChar char="q"/>
            </a:pPr>
            <a:endParaRPr lang="en-IN" u="sng" dirty="0"/>
          </a:p>
          <a:p>
            <a:endParaRPr lang="en-IN" u="sng" dirty="0"/>
          </a:p>
        </p:txBody>
      </p:sp>
      <p:pic>
        <p:nvPicPr>
          <p:cNvPr id="4" name="Picture 3">
            <a:extLst>
              <a:ext uri="{FF2B5EF4-FFF2-40B4-BE49-F238E27FC236}">
                <a16:creationId xmlns:a16="http://schemas.microsoft.com/office/drawing/2014/main" id="{AE2EFD09-2C9F-C980-BAB6-8DF02DFEF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92" y="1916832"/>
            <a:ext cx="8820472" cy="4059102"/>
          </a:xfrm>
          <a:prstGeom prst="rect">
            <a:avLst/>
          </a:prstGeom>
        </p:spPr>
      </p:pic>
    </p:spTree>
    <p:extLst>
      <p:ext uri="{BB962C8B-B14F-4D97-AF65-F5344CB8AC3E}">
        <p14:creationId xmlns:p14="http://schemas.microsoft.com/office/powerpoint/2010/main" val="1848255916"/>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E5036-C3C8-FF9E-309B-73735ABD101B}"/>
              </a:ext>
            </a:extLst>
          </p:cNvPr>
          <p:cNvSpPr txBox="1"/>
          <p:nvPr/>
        </p:nvSpPr>
        <p:spPr>
          <a:xfrm>
            <a:off x="323528" y="1124744"/>
            <a:ext cx="8280920" cy="1477328"/>
          </a:xfrm>
          <a:prstGeom prst="rect">
            <a:avLst/>
          </a:prstGeom>
          <a:noFill/>
        </p:spPr>
        <p:txBody>
          <a:bodyPr wrap="square" rtlCol="0">
            <a:spAutoFit/>
          </a:bodyPr>
          <a:lstStyle/>
          <a:p>
            <a:pPr marL="285750" indent="-285750">
              <a:buFont typeface="Wingdings" panose="05000000000000000000" pitchFamily="2" charset="2"/>
              <a:buChar char="q"/>
            </a:pPr>
            <a:r>
              <a:rPr lang="en-IN" u="sng" dirty="0"/>
              <a:t>Fetching Live Map for API </a:t>
            </a:r>
          </a:p>
          <a:p>
            <a:pPr marL="285750" indent="-285750">
              <a:buFont typeface="Wingdings" panose="05000000000000000000" pitchFamily="2" charset="2"/>
              <a:buChar char="q"/>
            </a:pPr>
            <a:endParaRPr lang="en-IN" u="sng" dirty="0"/>
          </a:p>
          <a:p>
            <a:pPr marL="285750" indent="-285750">
              <a:buFont typeface="Wingdings" panose="05000000000000000000" pitchFamily="2" charset="2"/>
              <a:buChar char="q"/>
            </a:pPr>
            <a:endParaRPr lang="en-IN" u="sng" dirty="0"/>
          </a:p>
          <a:p>
            <a:pPr marL="285750" indent="-285750">
              <a:buFont typeface="Wingdings" panose="05000000000000000000" pitchFamily="2" charset="2"/>
              <a:buChar char="q"/>
            </a:pPr>
            <a:endParaRPr lang="en-IN" u="sng" dirty="0"/>
          </a:p>
          <a:p>
            <a:endParaRPr lang="en-IN" u="sng" dirty="0"/>
          </a:p>
        </p:txBody>
      </p:sp>
      <p:pic>
        <p:nvPicPr>
          <p:cNvPr id="4" name="Picture 3">
            <a:extLst>
              <a:ext uri="{FF2B5EF4-FFF2-40B4-BE49-F238E27FC236}">
                <a16:creationId xmlns:a16="http://schemas.microsoft.com/office/drawing/2014/main" id="{87C456AC-3D11-BC14-4402-55AF2287C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56792"/>
            <a:ext cx="6192688" cy="2520280"/>
          </a:xfrm>
          <a:prstGeom prst="rect">
            <a:avLst/>
          </a:prstGeom>
        </p:spPr>
      </p:pic>
      <p:pic>
        <p:nvPicPr>
          <p:cNvPr id="7" name="Picture 6">
            <a:extLst>
              <a:ext uri="{FF2B5EF4-FFF2-40B4-BE49-F238E27FC236}">
                <a16:creationId xmlns:a16="http://schemas.microsoft.com/office/drawing/2014/main" id="{9D1F205D-4FED-507F-1731-20FC58708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4149080"/>
            <a:ext cx="6300192" cy="2520280"/>
          </a:xfrm>
          <a:prstGeom prst="rect">
            <a:avLst/>
          </a:prstGeom>
        </p:spPr>
      </p:pic>
    </p:spTree>
    <p:extLst>
      <p:ext uri="{BB962C8B-B14F-4D97-AF65-F5344CB8AC3E}">
        <p14:creationId xmlns:p14="http://schemas.microsoft.com/office/powerpoint/2010/main" val="737198961"/>
      </p:ext>
    </p:extLst>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CB953-26DF-978F-704B-EB4E883DC520}"/>
              </a:ext>
            </a:extLst>
          </p:cNvPr>
          <p:cNvSpPr txBox="1"/>
          <p:nvPr/>
        </p:nvSpPr>
        <p:spPr>
          <a:xfrm>
            <a:off x="0" y="868070"/>
            <a:ext cx="9144000" cy="923330"/>
          </a:xfrm>
          <a:prstGeom prst="rect">
            <a:avLst/>
          </a:prstGeom>
          <a:noFill/>
        </p:spPr>
        <p:txBody>
          <a:bodyPr wrap="square" rtlCol="0">
            <a:spAutoFit/>
          </a:bodyPr>
          <a:lstStyle/>
          <a:p>
            <a:r>
              <a:rPr lang="en-IN" b="1" u="sng" dirty="0"/>
              <a:t>Final Output:</a:t>
            </a:r>
          </a:p>
          <a:p>
            <a:endParaRPr lang="en-IN" b="1" u="sng" dirty="0"/>
          </a:p>
          <a:p>
            <a:endParaRPr lang="en-IN" b="1" u="sng" dirty="0"/>
          </a:p>
        </p:txBody>
      </p:sp>
      <p:pic>
        <p:nvPicPr>
          <p:cNvPr id="4" name="Recording 2024-11-06 052716">
            <a:hlinkClick r:id="" action="ppaction://media"/>
            <a:extLst>
              <a:ext uri="{FF2B5EF4-FFF2-40B4-BE49-F238E27FC236}">
                <a16:creationId xmlns:a16="http://schemas.microsoft.com/office/drawing/2014/main" id="{ED470CD2-5B24-C1E1-EADF-0BAAFC8262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772" y="1484784"/>
            <a:ext cx="8676456" cy="4238810"/>
          </a:xfrm>
          <a:prstGeom prst="rect">
            <a:avLst/>
          </a:prstGeom>
        </p:spPr>
      </p:pic>
    </p:spTree>
    <p:extLst>
      <p:ext uri="{BB962C8B-B14F-4D97-AF65-F5344CB8AC3E}">
        <p14:creationId xmlns:p14="http://schemas.microsoft.com/office/powerpoint/2010/main" val="1017924934"/>
      </p:ext>
    </p:extLst>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5" name="TextBox 4">
            <a:extLst>
              <a:ext uri="{FF2B5EF4-FFF2-40B4-BE49-F238E27FC236}">
                <a16:creationId xmlns:a16="http://schemas.microsoft.com/office/drawing/2014/main" id="{D44B4754-CBD1-FE9B-A287-8528E530AB40}"/>
              </a:ext>
            </a:extLst>
          </p:cNvPr>
          <p:cNvSpPr txBox="1"/>
          <p:nvPr/>
        </p:nvSpPr>
        <p:spPr>
          <a:xfrm>
            <a:off x="467544" y="1340768"/>
            <a:ext cx="8280920" cy="461985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By and large, our project aims to provide users with a one-stop solution for checking weather conditions and planning their next trip.</a:t>
            </a:r>
          </a:p>
          <a:p>
            <a:pPr algn="just">
              <a:lnSpc>
                <a:spcPct val="150000"/>
              </a:lnSpc>
            </a:pPr>
            <a:endParaRPr lang="en-US" dirty="0"/>
          </a:p>
          <a:p>
            <a:pPr marL="285750" indent="-285750" algn="just">
              <a:lnSpc>
                <a:spcPct val="150000"/>
              </a:lnSpc>
              <a:buFont typeface="Arial" panose="020B0604020202020204" pitchFamily="34" charset="0"/>
              <a:buChar char="•"/>
            </a:pPr>
            <a:r>
              <a:rPr lang="en-US" dirty="0"/>
              <a:t>Moving forward, we will focus on enhancing the user experience by developing a more intuitive and seamless interface. Additionally, we plan to improve the functionality of our website by incorporating JavaScript and an API key to fetch real-time weather data.</a:t>
            </a:r>
          </a:p>
          <a:p>
            <a:pPr algn="just">
              <a:lnSpc>
                <a:spcPct val="150000"/>
              </a:lnSpc>
            </a:pPr>
            <a:endParaRPr lang="en-US" dirty="0"/>
          </a:p>
          <a:p>
            <a:pPr algn="ctr">
              <a:lnSpc>
                <a:spcPct val="150000"/>
              </a:lnSpc>
            </a:pPr>
            <a:r>
              <a:rPr lang="en-US" dirty="0"/>
              <a:t>Thank you for your attention! We’re excited to hear your thoughts and answer any questions you may have.</a:t>
            </a:r>
          </a:p>
          <a:p>
            <a:pPr>
              <a:lnSpc>
                <a:spcPct val="150000"/>
              </a:lnSpc>
            </a:pPr>
            <a:endParaRPr lang="en-IN" dirty="0"/>
          </a:p>
        </p:txBody>
      </p:sp>
    </p:spTree>
  </p:cSld>
  <p:clrMapOvr>
    <a:masterClrMapping/>
  </p:clrMapOvr>
  <p:transition advTm="4000">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7540526"/>
          </a:xfrm>
          <a:prstGeom prst="rect">
            <a:avLst/>
          </a:prstGeom>
        </p:spPr>
        <p:txBody>
          <a:bodyPr wrap="square">
            <a:spAutoFit/>
          </a:bodyPr>
          <a:lstStyle/>
          <a:p>
            <a:pPr>
              <a:buFont typeface="Arial" pitchFamily="34" charset="0"/>
              <a:buChar char="•"/>
            </a:pPr>
            <a:r>
              <a:rPr lang="en-US" b="1" u="sng" dirty="0">
                <a:latin typeface="Times New Roman" pitchFamily="18" charset="0"/>
                <a:cs typeface="Times New Roman" pitchFamily="18" charset="0"/>
              </a:rPr>
              <a:t>HTML </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hlinkClick r:id="rId2"/>
              </a:rPr>
              <a:t>1</a:t>
            </a:r>
            <a:r>
              <a:rPr lang="en-US" b="1" dirty="0">
                <a:latin typeface="Times New Roman" pitchFamily="18" charset="0"/>
                <a:cs typeface="Times New Roman" pitchFamily="18" charset="0"/>
              </a:rPr>
              <a:t>]</a:t>
            </a:r>
          </a:p>
          <a:p>
            <a:pPr>
              <a:buFont typeface="Arial" pitchFamily="34" charset="0"/>
              <a:buChar char="•"/>
            </a:pPr>
            <a:endParaRPr lang="en-US" b="1" dirty="0">
              <a:latin typeface="Times New Roman" pitchFamily="18" charset="0"/>
              <a:cs typeface="Times New Roman" pitchFamily="18" charset="0"/>
            </a:endParaRPr>
          </a:p>
          <a:p>
            <a:pPr>
              <a:buFont typeface="Arial" pitchFamily="34" charset="0"/>
              <a:buChar char="•"/>
            </a:pPr>
            <a:r>
              <a:rPr lang="en-US" b="1" u="sng" dirty="0">
                <a:latin typeface="Times New Roman" pitchFamily="18" charset="0"/>
                <a:cs typeface="Times New Roman" pitchFamily="18" charset="0"/>
              </a:rPr>
              <a:t>CSS </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hlinkClick r:id="rId3"/>
              </a:rPr>
              <a:t>2</a:t>
            </a:r>
            <a:r>
              <a:rPr lang="en-US" b="1" dirty="0">
                <a:latin typeface="Times New Roman" pitchFamily="18" charset="0"/>
                <a:cs typeface="Times New Roman" pitchFamily="18" charset="0"/>
              </a:rPr>
              <a:t>]</a:t>
            </a:r>
          </a:p>
          <a:p>
            <a:pPr>
              <a:buFont typeface="Arial" pitchFamily="34" charset="0"/>
              <a:buChar char="•"/>
            </a:pPr>
            <a:endParaRPr lang="en-US" b="1" dirty="0">
              <a:latin typeface="Times New Roman" pitchFamily="18" charset="0"/>
              <a:cs typeface="Times New Roman" pitchFamily="18" charset="0"/>
            </a:endParaRPr>
          </a:p>
          <a:p>
            <a:pPr>
              <a:buFont typeface="Arial" pitchFamily="34" charset="0"/>
              <a:buChar char="•"/>
            </a:pPr>
            <a:r>
              <a:rPr lang="en-US" b="1" u="sng" dirty="0">
                <a:latin typeface="Times New Roman" pitchFamily="18" charset="0"/>
                <a:cs typeface="Times New Roman" pitchFamily="18" charset="0"/>
              </a:rPr>
              <a:t>JAVASCRIPT</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hlinkClick r:id="rId4"/>
              </a:rPr>
              <a:t>3</a:t>
            </a:r>
            <a:r>
              <a:rPr lang="en-US" b="1" dirty="0">
                <a:latin typeface="Times New Roman" pitchFamily="18" charset="0"/>
                <a:cs typeface="Times New Roman" pitchFamily="18" charset="0"/>
              </a:rPr>
              <a:t>]</a:t>
            </a:r>
          </a:p>
          <a:p>
            <a:pPr>
              <a:buFont typeface="Arial" pitchFamily="34" charset="0"/>
              <a:buChar char="•"/>
            </a:pPr>
            <a:endParaRPr lang="en-US" b="1" dirty="0">
              <a:latin typeface="Times New Roman" pitchFamily="18" charset="0"/>
              <a:cs typeface="Times New Roman" pitchFamily="18" charset="0"/>
            </a:endParaRPr>
          </a:p>
          <a:p>
            <a:pPr>
              <a:buFont typeface="Arial" pitchFamily="34" charset="0"/>
              <a:buChar char="•"/>
            </a:pPr>
            <a:r>
              <a:rPr lang="en-US" b="1" u="sng" dirty="0">
                <a:latin typeface="Times New Roman" pitchFamily="18" charset="0"/>
                <a:cs typeface="Times New Roman" pitchFamily="18" charset="0"/>
              </a:rPr>
              <a:t>YOUTUBE</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hlinkClick r:id="rId5"/>
              </a:rPr>
              <a:t>4</a:t>
            </a:r>
            <a:r>
              <a:rPr lang="en-US" b="1" dirty="0">
                <a:latin typeface="Times New Roman" pitchFamily="18" charset="0"/>
                <a:cs typeface="Times New Roman" pitchFamily="18" charset="0"/>
              </a:rPr>
              <a:t>]</a:t>
            </a:r>
          </a:p>
          <a:p>
            <a:pPr>
              <a:buFont typeface="Arial" pitchFamily="34" charset="0"/>
              <a:buChar char="•"/>
            </a:pPr>
            <a:endParaRPr lang="en-US" b="1" dirty="0">
              <a:latin typeface="Times New Roman" pitchFamily="18" charset="0"/>
              <a:cs typeface="Times New Roman" pitchFamily="18" charset="0"/>
            </a:endParaRPr>
          </a:p>
          <a:p>
            <a:pPr>
              <a:buFont typeface="Arial" pitchFamily="34" charset="0"/>
              <a:buChar char="•"/>
            </a:pPr>
            <a:r>
              <a:rPr lang="en-US" b="1" u="sng" dirty="0">
                <a:latin typeface="Times New Roman" pitchFamily="18" charset="0"/>
                <a:cs typeface="Times New Roman" pitchFamily="18" charset="0"/>
              </a:rPr>
              <a:t>Uiverse.io</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hlinkClick r:id="rId6"/>
              </a:rPr>
              <a:t>5</a:t>
            </a:r>
            <a:r>
              <a:rPr lang="en-US" b="1" dirty="0">
                <a:latin typeface="Times New Roman" pitchFamily="18" charset="0"/>
                <a:cs typeface="Times New Roman" pitchFamily="18" charset="0"/>
              </a:rPr>
              <a:t>]</a:t>
            </a:r>
          </a:p>
          <a:p>
            <a:pPr>
              <a:buFont typeface="Arial" pitchFamily="34" charset="0"/>
              <a:buChar char="•"/>
            </a:pPr>
            <a:endParaRPr lang="en-US" b="1" dirty="0">
              <a:latin typeface="Times New Roman" pitchFamily="18" charset="0"/>
              <a:cs typeface="Times New Roman" pitchFamily="18" charset="0"/>
            </a:endParaRPr>
          </a:p>
          <a:p>
            <a:pPr>
              <a:buFont typeface="Arial" pitchFamily="34" charset="0"/>
              <a:buChar char="•"/>
            </a:pPr>
            <a:r>
              <a:rPr lang="en-US" b="1" u="sng" dirty="0">
                <a:latin typeface="Times New Roman" pitchFamily="18" charset="0"/>
                <a:cs typeface="Times New Roman" pitchFamily="18" charset="0"/>
              </a:rPr>
              <a:t>GOOGLE FONTS</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hlinkClick r:id="rId7"/>
              </a:rPr>
              <a:t>6</a:t>
            </a:r>
            <a:r>
              <a:rPr lang="en-US" b="1" dirty="0">
                <a:latin typeface="Times New Roman" pitchFamily="18" charset="0"/>
                <a:cs typeface="Times New Roman" pitchFamily="18" charset="0"/>
              </a:rPr>
              <a:t>]</a:t>
            </a:r>
          </a:p>
          <a:p>
            <a:pPr>
              <a:buFont typeface="Arial" pitchFamily="34" charset="0"/>
              <a:buChar char="•"/>
            </a:pPr>
            <a:endParaRPr lang="en-US" b="1" dirty="0">
              <a:latin typeface="Times New Roman" pitchFamily="18" charset="0"/>
              <a:cs typeface="Times New Roman" pitchFamily="18" charset="0"/>
            </a:endParaRPr>
          </a:p>
          <a:p>
            <a:pPr>
              <a:buFont typeface="Arial" pitchFamily="34" charset="0"/>
              <a:buChar char="•"/>
            </a:pPr>
            <a:r>
              <a:rPr lang="en-US" b="1" u="sng" dirty="0">
                <a:latin typeface="Times New Roman" pitchFamily="18" charset="0"/>
                <a:cs typeface="Times New Roman" pitchFamily="18" charset="0"/>
              </a:rPr>
              <a:t>PHOTOS</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hlinkClick r:id="rId8"/>
              </a:rPr>
              <a:t>7</a:t>
            </a:r>
            <a:r>
              <a:rPr lang="en-US" b="1" dirty="0">
                <a:latin typeface="Times New Roman" pitchFamily="18" charset="0"/>
                <a:cs typeface="Times New Roman" pitchFamily="18" charset="0"/>
              </a:rPr>
              <a:t>]</a:t>
            </a:r>
          </a:p>
          <a:p>
            <a:pPr>
              <a:buFont typeface="Arial" pitchFamily="34" charset="0"/>
              <a:buChar char="•"/>
            </a:pPr>
            <a:endParaRPr lang="en-US" b="1" dirty="0">
              <a:latin typeface="Times New Roman" pitchFamily="18" charset="0"/>
              <a:cs typeface="Times New Roman" pitchFamily="18" charset="0"/>
            </a:endParaRPr>
          </a:p>
          <a:p>
            <a:pPr>
              <a:buFont typeface="Arial" pitchFamily="34" charset="0"/>
              <a:buChar char="•"/>
            </a:pPr>
            <a:r>
              <a:rPr lang="en-US" b="1" u="sng" dirty="0">
                <a:latin typeface="Times New Roman" pitchFamily="18" charset="0"/>
                <a:cs typeface="Times New Roman" pitchFamily="18" charset="0"/>
              </a:rPr>
              <a:t>Idea/Source-Code </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hlinkClick r:id="rId9"/>
              </a:rPr>
              <a:t>8</a:t>
            </a:r>
            <a:r>
              <a:rPr lang="en-US" b="1" dirty="0">
                <a:latin typeface="Times New Roman" pitchFamily="18" charset="0"/>
                <a:cs typeface="Times New Roman" pitchFamily="18" charset="0"/>
              </a:rPr>
              <a:t>]</a:t>
            </a:r>
          </a:p>
          <a:p>
            <a:pPr>
              <a:buFont typeface="Arial" pitchFamily="34" charset="0"/>
              <a:buChar char="•"/>
            </a:pPr>
            <a:endParaRPr lang="en-US" b="1" dirty="0">
              <a:latin typeface="Times New Roman" pitchFamily="18" charset="0"/>
              <a:cs typeface="Times New Roman" pitchFamily="18" charset="0"/>
            </a:endParaRPr>
          </a:p>
          <a:p>
            <a:pPr>
              <a:buFont typeface="Arial" pitchFamily="34" charset="0"/>
              <a:buChar char="•"/>
            </a:pPr>
            <a:r>
              <a:rPr lang="en-US" b="1" u="sng" dirty="0">
                <a:latin typeface="Times New Roman" pitchFamily="18" charset="0"/>
                <a:cs typeface="Times New Roman" pitchFamily="18" charset="0"/>
              </a:rPr>
              <a:t>Open Weather Map</a:t>
            </a:r>
            <a:r>
              <a:rPr lang="en-US" b="1" dirty="0">
                <a:latin typeface="Times New Roman" pitchFamily="18" charset="0"/>
                <a:cs typeface="Times New Roman" pitchFamily="18" charset="0"/>
              </a:rPr>
              <a:t>    </a:t>
            </a:r>
            <a:r>
              <a:rPr lang="en-US" b="1" u="sng" dirty="0">
                <a:latin typeface="Times New Roman" pitchFamily="18" charset="0"/>
                <a:cs typeface="Times New Roman" pitchFamily="18" charset="0"/>
              </a:rPr>
              <a:t>[</a:t>
            </a:r>
            <a:r>
              <a:rPr lang="en-US" b="1" u="sng" dirty="0">
                <a:latin typeface="Times New Roman" pitchFamily="18" charset="0"/>
                <a:cs typeface="Times New Roman" pitchFamily="18" charset="0"/>
                <a:hlinkClick r:id="rId10"/>
              </a:rPr>
              <a:t>9</a:t>
            </a:r>
            <a:r>
              <a:rPr lang="en-US" b="1" u="sng"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a:buFont typeface="Arial" pitchFamily="34" charset="0"/>
              <a:buChar char="•"/>
            </a:pPr>
            <a:endParaRPr lang="en-US" sz="3200" dirty="0">
              <a:latin typeface="Times New Roman" pitchFamily="18" charset="0"/>
              <a:cs typeface="Times New Roman" pitchFamily="18" charset="0"/>
            </a:endParaRPr>
          </a:p>
          <a:p>
            <a:pPr>
              <a:buFont typeface="Arial" pitchFamily="34" charset="0"/>
              <a:buChar char="•"/>
            </a:pPr>
            <a:endParaRPr lang="en-US" sz="3200" dirty="0">
              <a:latin typeface="Times New Roman" pitchFamily="18" charset="0"/>
              <a:cs typeface="Times New Roman" pitchFamily="18" charset="0"/>
            </a:endParaRPr>
          </a:p>
          <a:p>
            <a:pPr>
              <a:buFont typeface="Arial" pitchFamily="34" charset="0"/>
              <a:buChar char="•"/>
            </a:pPr>
            <a:endParaRPr lang="en-US" sz="3200" dirty="0">
              <a:latin typeface="Times New Roman" pitchFamily="18" charset="0"/>
              <a:cs typeface="Times New Roman" pitchFamily="18" charset="0"/>
            </a:endParaRPr>
          </a:p>
          <a:p>
            <a:pPr>
              <a:buFont typeface="Arial" pitchFamily="34" charset="0"/>
              <a:buChar char="•"/>
            </a:pPr>
            <a:endParaRPr lang="en-US" sz="3200" dirty="0">
              <a:latin typeface="Times New Roman" pitchFamily="18" charset="0"/>
              <a:cs typeface="Times New Roman" pitchFamily="18" charset="0"/>
            </a:endParaRPr>
          </a:p>
          <a:p>
            <a:pPr>
              <a:buFont typeface="Arial" pitchFamily="34" charset="0"/>
              <a:buChar char="•"/>
            </a:pPr>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119295"/>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395536" y="1196752"/>
            <a:ext cx="8640960" cy="7355860"/>
          </a:xfrm>
          <a:prstGeom prst="rect">
            <a:avLst/>
          </a:prstGeom>
        </p:spPr>
        <p:txBody>
          <a:bodyPr wrap="square">
            <a:spAutoFit/>
          </a:bodyPr>
          <a:lstStyle/>
          <a:p>
            <a:r>
              <a:rPr lang="en-US" sz="3200" b="1" dirty="0">
                <a:latin typeface="Times New Roman" pitchFamily="18" charset="0"/>
                <a:cs typeface="Times New Roman" pitchFamily="18" charset="0"/>
              </a:rPr>
              <a:t>Title</a:t>
            </a:r>
            <a:r>
              <a:rPr lang="en-US" sz="3200" dirty="0">
                <a:latin typeface="Times New Roman" pitchFamily="18" charset="0"/>
                <a:cs typeface="Times New Roman" pitchFamily="18" charset="0"/>
              </a:rPr>
              <a:t>- Weather Forecasting App</a:t>
            </a:r>
          </a:p>
          <a:p>
            <a:endParaRPr lang="en-US" sz="3200" dirty="0">
              <a:latin typeface="Times New Roman" pitchFamily="18" charset="0"/>
              <a:cs typeface="Times New Roman" pitchFamily="18" charset="0"/>
            </a:endParaRPr>
          </a:p>
          <a:p>
            <a:pPr algn="ctr"/>
            <a:r>
              <a:rPr lang="en-US" sz="2400" i="1" u="sng" dirty="0">
                <a:latin typeface="Times New Roman" pitchFamily="18" charset="0"/>
                <a:cs typeface="Times New Roman" pitchFamily="18" charset="0"/>
              </a:rPr>
              <a:t>“Empowering Decisions with Accurate Weather Insights”</a:t>
            </a:r>
          </a:p>
          <a:p>
            <a:endParaRPr lang="en-US" sz="3200" b="1" dirty="0">
              <a:latin typeface="Times New Roman" pitchFamily="18" charset="0"/>
              <a:cs typeface="Times New Roman" pitchFamily="18" charset="0"/>
            </a:endParaRPr>
          </a:p>
          <a:p>
            <a:r>
              <a:rPr lang="en-US" sz="3200" b="1" dirty="0">
                <a:latin typeface="Times New Roman" pitchFamily="18" charset="0"/>
                <a:cs typeface="Times New Roman" pitchFamily="18" charset="0"/>
              </a:rPr>
              <a:t>Team Members- </a:t>
            </a:r>
            <a:r>
              <a:rPr lang="en-US" sz="3200" dirty="0">
                <a:latin typeface="Times New Roman" pitchFamily="18" charset="0"/>
                <a:cs typeface="Times New Roman" pitchFamily="18" charset="0"/>
              </a:rPr>
              <a:t>1) Chetan Ajmani</a:t>
            </a:r>
          </a:p>
          <a:p>
            <a:pPr algn="ctr"/>
            <a:r>
              <a:rPr lang="en-US" sz="3200" dirty="0">
                <a:latin typeface="Times New Roman" pitchFamily="18" charset="0"/>
                <a:cs typeface="Times New Roman" pitchFamily="18" charset="0"/>
              </a:rPr>
              <a:t>                                  </a:t>
            </a:r>
            <a:r>
              <a:rPr lang="en-US" sz="2000" dirty="0">
                <a:latin typeface="Times New Roman" pitchFamily="18" charset="0"/>
                <a:cs typeface="Times New Roman" pitchFamily="18" charset="0"/>
              </a:rPr>
              <a:t>(Roll No. 2410990215)</a:t>
            </a:r>
          </a:p>
          <a:p>
            <a:r>
              <a:rPr lang="en-US" sz="3200" dirty="0">
                <a:latin typeface="Times New Roman" pitchFamily="18" charset="0"/>
                <a:cs typeface="Times New Roman" pitchFamily="18" charset="0"/>
              </a:rPr>
              <a:t>                              2) Bhavya Jain</a:t>
            </a:r>
          </a:p>
          <a:p>
            <a:pPr algn="ctr"/>
            <a:r>
              <a:rPr lang="en-US" sz="3200" dirty="0">
                <a:latin typeface="Times New Roman" pitchFamily="18" charset="0"/>
                <a:cs typeface="Times New Roman" pitchFamily="18" charset="0"/>
              </a:rPr>
              <a:t>                                   </a:t>
            </a:r>
            <a:r>
              <a:rPr lang="en-US" sz="2000" dirty="0">
                <a:latin typeface="Times New Roman" pitchFamily="18" charset="0"/>
                <a:cs typeface="Times New Roman" pitchFamily="18" charset="0"/>
              </a:rPr>
              <a:t>(Roll No. </a:t>
            </a:r>
            <a:r>
              <a:rPr lang="en-US" sz="2000">
                <a:latin typeface="Times New Roman" pitchFamily="18" charset="0"/>
                <a:cs typeface="Times New Roman" pitchFamily="18" charset="0"/>
              </a:rPr>
              <a:t>2410990194   </a:t>
            </a:r>
            <a:r>
              <a:rPr lang="en-US" sz="2000" dirty="0">
                <a:latin typeface="Times New Roman" pitchFamily="18" charset="0"/>
                <a:cs typeface="Times New Roman" pitchFamily="18" charset="0"/>
              </a:rPr>
              <a:t>)</a:t>
            </a:r>
          </a:p>
          <a:p>
            <a:r>
              <a:rPr lang="en-US" sz="3200" dirty="0">
                <a:latin typeface="Times New Roman" pitchFamily="18" charset="0"/>
                <a:cs typeface="Times New Roman" pitchFamily="18" charset="0"/>
              </a:rPr>
              <a:t>                              3) Aayush Yadav</a:t>
            </a:r>
          </a:p>
          <a:p>
            <a:pPr algn="ctr"/>
            <a:r>
              <a:rPr lang="en-US" sz="3200" dirty="0">
                <a:latin typeface="Times New Roman" pitchFamily="18" charset="0"/>
                <a:cs typeface="Times New Roman" pitchFamily="18" charset="0"/>
              </a:rPr>
              <a:t>                                   </a:t>
            </a:r>
            <a:r>
              <a:rPr lang="en-US" sz="2000" dirty="0">
                <a:latin typeface="Times New Roman" pitchFamily="18" charset="0"/>
                <a:cs typeface="Times New Roman" pitchFamily="18" charset="0"/>
              </a:rPr>
              <a:t>(Roll No. 2410990163   )</a:t>
            </a:r>
          </a:p>
          <a:p>
            <a:endParaRPr lang="en-US"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id="{AA20E140-0656-CAFC-0B3C-2DB62F864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692696"/>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094799-5620-2D3F-A192-A5E79343E0C7}"/>
              </a:ext>
            </a:extLst>
          </p:cNvPr>
          <p:cNvSpPr txBox="1"/>
          <p:nvPr/>
        </p:nvSpPr>
        <p:spPr>
          <a:xfrm>
            <a:off x="323528" y="260648"/>
            <a:ext cx="5688632"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6" name="TextBox 5">
            <a:extLst>
              <a:ext uri="{FF2B5EF4-FFF2-40B4-BE49-F238E27FC236}">
                <a16:creationId xmlns:a16="http://schemas.microsoft.com/office/drawing/2014/main" id="{7D8D1C47-BEE9-1EA7-B7E9-E74787F236AC}"/>
              </a:ext>
            </a:extLst>
          </p:cNvPr>
          <p:cNvSpPr txBox="1"/>
          <p:nvPr/>
        </p:nvSpPr>
        <p:spPr>
          <a:xfrm>
            <a:off x="467544" y="1124744"/>
            <a:ext cx="8208912" cy="4989186"/>
          </a:xfrm>
          <a:prstGeom prst="rect">
            <a:avLst/>
          </a:prstGeom>
          <a:noFill/>
        </p:spPr>
        <p:txBody>
          <a:bodyPr wrap="square" rtlCol="0">
            <a:spAutoFit/>
          </a:bodyPr>
          <a:lstStyle/>
          <a:p>
            <a:pPr>
              <a:lnSpc>
                <a:spcPct val="150000"/>
              </a:lnSpc>
            </a:pPr>
            <a:r>
              <a:rPr lang="en-US" sz="2000" b="1" u="sng" dirty="0"/>
              <a:t>“Why is this website important ?”</a:t>
            </a:r>
            <a:r>
              <a:rPr lang="en-US" sz="2000" b="1" dirty="0"/>
              <a:t>: </a:t>
            </a:r>
            <a:r>
              <a:rPr lang="en-US" dirty="0"/>
              <a:t>Our website aims to simplify access to critical weather information , offering a simple and clean UI for viewing forecasts , severe weather alerts , and climate data.</a:t>
            </a:r>
          </a:p>
          <a:p>
            <a:endParaRPr lang="en-US" dirty="0"/>
          </a:p>
          <a:p>
            <a:pPr>
              <a:lnSpc>
                <a:spcPct val="150000"/>
              </a:lnSpc>
            </a:pPr>
            <a:r>
              <a:rPr lang="en-US" sz="2000" b="1" u="sng" dirty="0"/>
              <a:t>Goals For The Website</a:t>
            </a:r>
            <a:r>
              <a:rPr lang="en-US" sz="2000" b="1" dirty="0"/>
              <a:t>: </a:t>
            </a:r>
            <a:r>
              <a:rPr lang="en-US" dirty="0"/>
              <a:t>WE aim to make our website(or app) accessible for anyone who needs up-to-date weather information including travelers , outdoor enthusiasts , farmers , and everyday users.</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IN" dirty="0"/>
          </a:p>
        </p:txBody>
      </p:sp>
      <p:pic>
        <p:nvPicPr>
          <p:cNvPr id="3" name="Picture 2">
            <a:extLst>
              <a:ext uri="{FF2B5EF4-FFF2-40B4-BE49-F238E27FC236}">
                <a16:creationId xmlns:a16="http://schemas.microsoft.com/office/drawing/2014/main" id="{F1EE5F01-EBA4-6F70-7A16-2BE4F215C9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4009469"/>
            <a:ext cx="5616624" cy="2612922"/>
          </a:xfrm>
          <a:prstGeom prst="rect">
            <a:avLst/>
          </a:prstGeom>
          <a:effectLst>
            <a:softEdge rad="31750"/>
          </a:effectLst>
          <a:scene3d>
            <a:camera prst="orthographicFront"/>
            <a:lightRig rig="threePt" dir="t"/>
          </a:scene3d>
          <a:sp3d extrusionH="76200">
            <a:bevelT/>
            <a:bevelB/>
            <a:extrusionClr>
              <a:schemeClr val="tx1"/>
            </a:extrusionClr>
          </a:sp3d>
        </p:spPr>
      </p:pic>
    </p:spTree>
    <p:extLst>
      <p:ext uri="{BB962C8B-B14F-4D97-AF65-F5344CB8AC3E}">
        <p14:creationId xmlns:p14="http://schemas.microsoft.com/office/powerpoint/2010/main" val="4263567938"/>
      </p:ext>
    </p:extLst>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4" name="TextBox 3">
            <a:extLst>
              <a:ext uri="{FF2B5EF4-FFF2-40B4-BE49-F238E27FC236}">
                <a16:creationId xmlns:a16="http://schemas.microsoft.com/office/drawing/2014/main" id="{793590FB-3E9E-1736-8085-A1D9E6696A79}"/>
              </a:ext>
            </a:extLst>
          </p:cNvPr>
          <p:cNvSpPr txBox="1"/>
          <p:nvPr/>
        </p:nvSpPr>
        <p:spPr>
          <a:xfrm>
            <a:off x="467544" y="1196752"/>
            <a:ext cx="8280920" cy="3416320"/>
          </a:xfrm>
          <a:prstGeom prst="rect">
            <a:avLst/>
          </a:prstGeom>
          <a:noFill/>
        </p:spPr>
        <p:txBody>
          <a:bodyPr wrap="square" rtlCol="0">
            <a:spAutoFit/>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our research, we identified two significant challenges that people face regarding weather updates:</a:t>
            </a:r>
          </a:p>
          <a:p>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1) </a:t>
            </a:r>
            <a:r>
              <a:rPr lang="en-IN" sz="1800" b="1" u="sng" dirty="0">
                <a:effectLst/>
                <a:latin typeface="Times New Roman" panose="02020603050405020304" pitchFamily="18" charset="0"/>
                <a:ea typeface="Calibri" panose="020F0502020204030204" pitchFamily="34" charset="0"/>
              </a:rPr>
              <a:t>Problem 1(Overwhelming Notifications):</a:t>
            </a:r>
            <a:r>
              <a:rPr lang="en-IN" b="1" u="sng" dirty="0">
                <a:latin typeface="Times New Roman" panose="02020603050405020304" pitchFamily="18" charset="0"/>
                <a:ea typeface="Calibri" panose="020F0502020204030204" pitchFamily="34" charset="0"/>
              </a:rPr>
              <a:t> </a:t>
            </a:r>
            <a:r>
              <a:rPr lang="en-IN" dirty="0">
                <a:latin typeface="Times New Roman" panose="02020603050405020304" pitchFamily="18" charset="0"/>
                <a:ea typeface="Calibri" panose="020F0502020204030204" pitchFamily="34" charset="0"/>
              </a:rPr>
              <a:t>Many existing apps overwhelm users with  notifications often irrelevant to their immediate use.</a:t>
            </a:r>
          </a:p>
          <a:p>
            <a:pPr marL="342900" indent="-342900">
              <a:buAutoNum type="arabicParenR"/>
            </a:pPr>
            <a:endParaRPr lang="en-IN" dirty="0">
              <a:latin typeface="Times New Roman" panose="02020603050405020304" pitchFamily="18" charset="0"/>
              <a:ea typeface="Calibri" panose="020F0502020204030204" pitchFamily="34" charset="0"/>
            </a:endParaRPr>
          </a:p>
          <a:p>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kern="100" dirty="0">
                <a:latin typeface="Times New Roman" panose="02020603050405020304" pitchFamily="18" charset="0"/>
                <a:ea typeface="Calibri" panose="020F0502020204030204" pitchFamily="34" charset="0"/>
                <a:cs typeface="Times New Roman" panose="02020603050405020304" pitchFamily="18" charset="0"/>
              </a:rPr>
              <a:t>2) </a:t>
            </a:r>
            <a:r>
              <a:rPr lang="en-IN" b="1" u="sng" kern="100" dirty="0">
                <a:latin typeface="Times New Roman" panose="02020603050405020304" pitchFamily="18" charset="0"/>
                <a:ea typeface="Calibri" panose="020F0502020204030204" pitchFamily="34" charset="0"/>
                <a:cs typeface="Times New Roman" panose="02020603050405020304" pitchFamily="18" charset="0"/>
              </a:rPr>
              <a:t>Problem 2(</a:t>
            </a:r>
            <a:r>
              <a:rPr lang="en-IN" sz="1800" b="1" u="sng" dirty="0">
                <a:effectLst/>
                <a:latin typeface="Times New Roman" panose="02020603050405020304" pitchFamily="18" charset="0"/>
                <a:ea typeface="Calibri" panose="020F0502020204030204" pitchFamily="34" charset="0"/>
              </a:rPr>
              <a:t>Lack of Local Recommendations)</a:t>
            </a:r>
            <a:r>
              <a:rPr lang="en-IN" b="1" u="sng" kern="100" dirty="0">
                <a:latin typeface="Times New Roman" panose="02020603050405020304" pitchFamily="18" charset="0"/>
                <a:ea typeface="Calibri" panose="020F0502020204030204" pitchFamily="34" charset="0"/>
                <a:cs typeface="Times New Roman" panose="02020603050405020304" pitchFamily="18" charset="0"/>
              </a:rPr>
              <a:t>: </a:t>
            </a:r>
            <a:r>
              <a:rPr lang="en-IN" kern="100" dirty="0">
                <a:latin typeface="Times New Roman" panose="02020603050405020304" pitchFamily="18" charset="0"/>
                <a:ea typeface="Calibri" panose="020F0502020204030204" pitchFamily="34" charset="0"/>
                <a:cs typeface="Times New Roman" panose="02020603050405020304" pitchFamily="18" charset="0"/>
              </a:rPr>
              <a:t>Users often seek not only weather information but also suggestions for nearby activities based on current conditions. Without timely and relevant recommendations users may miss out on their plans to go for an outing.</a:t>
            </a:r>
          </a:p>
          <a:p>
            <a:endParaRPr lang="en-IN" dirty="0"/>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395536" y="1196752"/>
            <a:ext cx="8136904" cy="1077218"/>
          </a:xfrm>
          <a:prstGeom prst="rect">
            <a:avLst/>
          </a:prstGeom>
        </p:spPr>
        <p:txBody>
          <a:bodyPr wrap="square">
            <a:spAutoFit/>
          </a:bodyPr>
          <a:lstStyle/>
          <a:p>
            <a:r>
              <a:rPr lang="en-US" sz="3200" dirty="0">
                <a:latin typeface="Times New Roman" pitchFamily="18" charset="0"/>
                <a:cs typeface="Times New Roman" pitchFamily="18" charset="0"/>
              </a:rPr>
              <a:t> </a:t>
            </a:r>
          </a:p>
          <a:p>
            <a:endParaRPr lang="en-US" sz="3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EAD834DB-9FEB-1359-8BD2-1541D4BB4429}"/>
              </a:ext>
            </a:extLst>
          </p:cNvPr>
          <p:cNvSpPr txBox="1"/>
          <p:nvPr/>
        </p:nvSpPr>
        <p:spPr>
          <a:xfrm>
            <a:off x="467544" y="1166108"/>
            <a:ext cx="7776864" cy="6835846"/>
          </a:xfrm>
          <a:prstGeom prst="rect">
            <a:avLst/>
          </a:prstGeom>
          <a:noFill/>
        </p:spPr>
        <p:txBody>
          <a:bodyPr wrap="square" rtlCol="0">
            <a:spAutoFit/>
          </a:bodyPr>
          <a:lstStyle/>
          <a:p>
            <a:pPr algn="just"/>
            <a:r>
              <a:rPr lang="en-IN" dirty="0"/>
              <a:t>So, as to bring our project to reality we used various technologies to make it functioning, for example:</a:t>
            </a:r>
          </a:p>
          <a:p>
            <a:pPr algn="just"/>
            <a:r>
              <a:rPr lang="en-IN" dirty="0"/>
              <a:t>1)</a:t>
            </a:r>
            <a:r>
              <a:rPr lang="en-IN" b="1" u="sng" dirty="0"/>
              <a:t> HTML</a:t>
            </a:r>
            <a:r>
              <a:rPr lang="en-IN" dirty="0"/>
              <a:t>:</a:t>
            </a:r>
            <a:r>
              <a:rPr lang="en-IN" b="1" dirty="0"/>
              <a:t> </a:t>
            </a:r>
            <a:r>
              <a:rPr lang="en-IN" dirty="0"/>
              <a:t>To create the basic structure for our website.</a:t>
            </a:r>
          </a:p>
          <a:p>
            <a:pPr algn="just"/>
            <a:r>
              <a:rPr lang="en-IN" dirty="0"/>
              <a:t>2) </a:t>
            </a:r>
            <a:r>
              <a:rPr lang="en-IN" b="1" u="sng" dirty="0"/>
              <a:t>CSS: </a:t>
            </a:r>
            <a:r>
              <a:rPr lang="en-IN" dirty="0"/>
              <a:t>To style the main web page.</a:t>
            </a:r>
          </a:p>
          <a:p>
            <a:pPr algn="just"/>
            <a:r>
              <a:rPr lang="en-IN" dirty="0"/>
              <a:t>3) </a:t>
            </a:r>
            <a:r>
              <a:rPr lang="en-IN" b="1" u="sng" dirty="0"/>
              <a:t>Java-script: </a:t>
            </a:r>
            <a:r>
              <a:rPr lang="en-IN" dirty="0"/>
              <a:t>To create a slide out animation.</a:t>
            </a:r>
          </a:p>
          <a:p>
            <a:pPr algn="just"/>
            <a:r>
              <a:rPr lang="en-IN" dirty="0"/>
              <a:t>4) Various </a:t>
            </a:r>
            <a:r>
              <a:rPr lang="en-IN" b="1" u="sng" dirty="0"/>
              <a:t>AI tools </a:t>
            </a:r>
            <a:r>
              <a:rPr lang="en-IN" dirty="0"/>
              <a:t>to help us with new ideas as well as technologies.</a:t>
            </a:r>
          </a:p>
          <a:p>
            <a:pPr algn="just"/>
            <a:r>
              <a:rPr lang="en-IN" dirty="0"/>
              <a:t>5) </a:t>
            </a:r>
            <a:r>
              <a:rPr lang="en-IN" b="1" u="sng" dirty="0"/>
              <a:t>VS code: </a:t>
            </a:r>
            <a:r>
              <a:rPr lang="en-IN" dirty="0"/>
              <a:t>As our primary code editor.</a:t>
            </a:r>
          </a:p>
          <a:p>
            <a:pPr algn="just"/>
            <a:r>
              <a:rPr lang="en-IN" dirty="0"/>
              <a:t>6) </a:t>
            </a:r>
            <a:r>
              <a:rPr lang="en-US" b="1" u="sng" dirty="0"/>
              <a:t>Version Control</a:t>
            </a:r>
            <a:r>
              <a:rPr lang="en-US" dirty="0"/>
              <a:t>: Using Git for collaborative development and to track changes in our codebase.</a:t>
            </a:r>
          </a:p>
          <a:p>
            <a:pPr algn="just"/>
            <a:r>
              <a:rPr lang="en-US" dirty="0"/>
              <a:t>7) </a:t>
            </a:r>
            <a:r>
              <a:rPr lang="en-IN"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b="1"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Open Weather Map API- </a:t>
            </a:r>
            <a:endParaRPr lang="en-IN" u="sng" dirty="0">
              <a:solidFill>
                <a:schemeClr val="tx1"/>
              </a:solidFill>
              <a:effectLst/>
              <a:latin typeface="Times New Roman" panose="02020603050405020304" pitchFamily="18" charset="0"/>
              <a:ea typeface="Times New Roman" panose="02020603050405020304" pitchFamily="18" charset="0"/>
            </a:endParaRPr>
          </a:p>
          <a:p>
            <a:pPr marL="342900" lvl="0" indent="-342900" algn="l">
              <a:buFont typeface="+mj-lt"/>
              <a:buAutoNum type="alphaLcParenR"/>
            </a:pPr>
            <a:r>
              <a:rPr lang="en-IN" b="1" dirty="0">
                <a:solidFill>
                  <a:schemeClr val="tx1"/>
                </a:solidFill>
                <a:effectLst/>
                <a:latin typeface="Times New Roman" panose="02020603050405020304" pitchFamily="18" charset="0"/>
                <a:ea typeface="Times New Roman" panose="02020603050405020304" pitchFamily="18" charset="0"/>
              </a:rPr>
              <a:t>Comprehensive Data Access:</a:t>
            </a:r>
            <a:r>
              <a:rPr lang="en-IN" dirty="0">
                <a:solidFill>
                  <a:schemeClr val="tx1"/>
                </a:solidFill>
                <a:effectLst/>
                <a:latin typeface="Times New Roman" panose="02020603050405020304" pitchFamily="18" charset="0"/>
                <a:ea typeface="Times New Roman" panose="02020603050405020304" pitchFamily="18" charset="0"/>
              </a:rPr>
              <a:t> The Open Weather Map API provides access to a vast array of weather data, including current conditions, forecasts, and historical data for numerous locations worldwide.</a:t>
            </a:r>
          </a:p>
          <a:p>
            <a:pPr marL="342900" lvl="0" indent="-342900" algn="l">
              <a:buFont typeface="+mj-lt"/>
              <a:buAutoNum type="alphaLcParenR"/>
            </a:pPr>
            <a:r>
              <a:rPr lang="en-IN" b="1" dirty="0">
                <a:solidFill>
                  <a:schemeClr val="tx1"/>
                </a:solidFill>
                <a:effectLst/>
                <a:latin typeface="Times New Roman" panose="02020603050405020304" pitchFamily="18" charset="0"/>
                <a:ea typeface="Times New Roman" panose="02020603050405020304" pitchFamily="18" charset="0"/>
              </a:rPr>
              <a:t>Reliable and Accurate Forecasts:</a:t>
            </a:r>
            <a:r>
              <a:rPr lang="en-IN" dirty="0">
                <a:solidFill>
                  <a:schemeClr val="tx1"/>
                </a:solidFill>
                <a:effectLst/>
                <a:latin typeface="Times New Roman" panose="02020603050405020304" pitchFamily="18" charset="0"/>
                <a:ea typeface="Times New Roman" panose="02020603050405020304" pitchFamily="18" charset="0"/>
              </a:rPr>
              <a:t> By using a well-established and constantly updating API, your app can deliver reliable and precise weather information to users. This builds trust and ensures users can plan their activities based on accurate data.</a:t>
            </a:r>
          </a:p>
          <a:p>
            <a:pPr algn="just">
              <a:lnSpc>
                <a:spcPct val="150000"/>
              </a:lnSpc>
            </a:pPr>
            <a:endParaRPr lang="en-US" dirty="0"/>
          </a:p>
          <a:p>
            <a:pPr algn="just">
              <a:lnSpc>
                <a:spcPct val="150000"/>
              </a:lnSpc>
            </a:pPr>
            <a:endParaRPr lang="en-IN" b="1" u="sng" dirty="0"/>
          </a:p>
          <a:p>
            <a:pPr algn="just">
              <a:lnSpc>
                <a:spcPct val="150000"/>
              </a:lnSpc>
            </a:pPr>
            <a:r>
              <a:rPr lang="en-IN" dirty="0"/>
              <a:t>                                        </a:t>
            </a:r>
          </a:p>
          <a:p>
            <a:pPr>
              <a:lnSpc>
                <a:spcPct val="150000"/>
              </a:lnSpc>
            </a:pPr>
            <a:endParaRPr lang="en-IN" dirty="0"/>
          </a:p>
          <a:p>
            <a:pPr>
              <a:lnSpc>
                <a:spcPct val="150000"/>
              </a:lnSpc>
            </a:pPr>
            <a:r>
              <a:rPr lang="en-IN" dirty="0"/>
              <a:t>                                            </a:t>
            </a: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4" name="TextBox 3">
            <a:extLst>
              <a:ext uri="{FF2B5EF4-FFF2-40B4-BE49-F238E27FC236}">
                <a16:creationId xmlns:a16="http://schemas.microsoft.com/office/drawing/2014/main" id="{8776969A-959D-1D41-6C7B-CE2BA42ACCE6}"/>
              </a:ext>
            </a:extLst>
          </p:cNvPr>
          <p:cNvSpPr txBox="1"/>
          <p:nvPr/>
        </p:nvSpPr>
        <p:spPr>
          <a:xfrm>
            <a:off x="467544" y="1340768"/>
            <a:ext cx="7992888" cy="4524315"/>
          </a:xfrm>
          <a:prstGeom prst="rect">
            <a:avLst/>
          </a:prstGeom>
          <a:noFill/>
        </p:spPr>
        <p:txBody>
          <a:bodyPr wrap="square" rtlCol="0">
            <a:spAutoFit/>
          </a:bodyPr>
          <a:lstStyle/>
          <a:p>
            <a:r>
              <a:rPr lang="en-IN" dirty="0"/>
              <a:t>After a thorough research we found some solutions that we think are best to tackle the problems stated in the previous slides:</a:t>
            </a:r>
          </a:p>
          <a:p>
            <a:endParaRPr lang="en-IN" dirty="0"/>
          </a:p>
          <a:p>
            <a:pPr marL="342900" indent="-342900">
              <a:buAutoNum type="arabicParenR"/>
            </a:pPr>
            <a:r>
              <a:rPr lang="en-IN" sz="1800" b="1" u="sng" dirty="0">
                <a:effectLst/>
                <a:latin typeface="Times New Roman" panose="02020603050405020304" pitchFamily="18" charset="0"/>
                <a:ea typeface="Calibri" panose="020F0502020204030204" pitchFamily="34" charset="0"/>
                <a:hlinkClick r:id="rId2" action="ppaction://hlinksldjump"/>
              </a:rPr>
              <a:t>Problem 1:</a:t>
            </a:r>
            <a:r>
              <a:rPr lang="en-IN" b="1" u="sng" dirty="0">
                <a:latin typeface="Times New Roman" panose="02020603050405020304" pitchFamily="18" charset="0"/>
                <a:ea typeface="Calibri" panose="020F0502020204030204" pitchFamily="34" charset="0"/>
                <a:hlinkClick r:id="rId2" action="ppaction://hlinksldjump"/>
              </a:rPr>
              <a:t> </a:t>
            </a:r>
            <a:endParaRPr lang="en-IN" dirty="0">
              <a:latin typeface="Times New Roman" panose="02020603050405020304" pitchFamily="18" charset="0"/>
              <a:ea typeface="Calibri" panose="020F0502020204030204" pitchFamily="34" charset="0"/>
            </a:endParaRPr>
          </a:p>
          <a:p>
            <a:pPr marL="342900" indent="-342900">
              <a:buAutoNum type="arabicParenR"/>
            </a:pPr>
            <a:endParaRPr lang="en-IN" dirty="0">
              <a:latin typeface="Times New Roman" panose="02020603050405020304" pitchFamily="18" charset="0"/>
              <a:ea typeface="Calibri" panose="020F0502020204030204" pitchFamily="34" charset="0"/>
            </a:endParaRPr>
          </a:p>
          <a:p>
            <a:r>
              <a:rPr lang="en-IN" b="1" i="1" kern="100" dirty="0">
                <a:latin typeface="Times New Roman" panose="02020603050405020304" pitchFamily="18" charset="0"/>
                <a:ea typeface="Calibri" panose="020F0502020204030204" pitchFamily="34" charset="0"/>
                <a:cs typeface="Times New Roman" panose="02020603050405020304" pitchFamily="18" charset="0"/>
              </a:rPr>
              <a:t>      Solution: </a:t>
            </a:r>
            <a:r>
              <a:rPr lang="en-IN" kern="100" dirty="0">
                <a:latin typeface="Times New Roman" panose="02020603050405020304" pitchFamily="18" charset="0"/>
                <a:ea typeface="Calibri" panose="020F0502020204030204" pitchFamily="34" charset="0"/>
                <a:cs typeface="Times New Roman" panose="02020603050405020304" pitchFamily="18" charset="0"/>
              </a:rPr>
              <a:t>We will allow users to pin their favourite locations so they will receive       notifications for those locations only.</a:t>
            </a:r>
          </a:p>
          <a:p>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kern="100" dirty="0">
                <a:latin typeface="Times New Roman" panose="02020603050405020304" pitchFamily="18" charset="0"/>
                <a:ea typeface="Calibri" panose="020F0502020204030204" pitchFamily="34" charset="0"/>
                <a:cs typeface="Times New Roman" panose="02020603050405020304" pitchFamily="18" charset="0"/>
              </a:rPr>
              <a:t>2) </a:t>
            </a:r>
            <a:r>
              <a:rPr lang="en-IN" b="1" u="sng" kern="100" dirty="0">
                <a:latin typeface="Times New Roman" panose="02020603050405020304" pitchFamily="18" charset="0"/>
                <a:ea typeface="Calibri" panose="020F0502020204030204" pitchFamily="34" charset="0"/>
                <a:cs typeface="Times New Roman" panose="02020603050405020304" pitchFamily="18" charset="0"/>
                <a:hlinkClick r:id="rId2" action="ppaction://hlinksldjump"/>
              </a:rPr>
              <a:t>Problem 2</a:t>
            </a:r>
            <a:r>
              <a:rPr lang="en-IN" b="1" u="sng" kern="100" dirty="0">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i="1" kern="100" dirty="0">
                <a:latin typeface="Times New Roman" panose="02020603050405020304" pitchFamily="18" charset="0"/>
                <a:ea typeface="Calibri" panose="020F0502020204030204" pitchFamily="34" charset="0"/>
                <a:cs typeface="Times New Roman" panose="02020603050405020304" pitchFamily="18" charset="0"/>
              </a:rPr>
              <a:t>   Solution: </a:t>
            </a:r>
            <a:r>
              <a:rPr lang="en-IN" kern="100" dirty="0">
                <a:latin typeface="Times New Roman" panose="02020603050405020304" pitchFamily="18" charset="0"/>
                <a:ea typeface="Calibri" panose="020F0502020204030204" pitchFamily="34" charset="0"/>
                <a:cs typeface="Times New Roman" panose="02020603050405020304" pitchFamily="18" charset="0"/>
              </a:rPr>
              <a:t>We will offer users  personalized recommendations for local outings</a:t>
            </a:r>
          </a:p>
          <a:p>
            <a:r>
              <a:rPr lang="en-IN" kern="100" dirty="0">
                <a:latin typeface="Times New Roman" panose="02020603050405020304" pitchFamily="18" charset="0"/>
                <a:ea typeface="Calibri" panose="020F0502020204030204" pitchFamily="34" charset="0"/>
                <a:cs typeface="Times New Roman" panose="02020603050405020304" pitchFamily="18" charset="0"/>
              </a:rPr>
              <a:t>b</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ased on real-time weather conditions, including the best time to visit those locations.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p:txBody>
      </p:sp>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6" name="Picture 5">
            <a:extLst>
              <a:ext uri="{FF2B5EF4-FFF2-40B4-BE49-F238E27FC236}">
                <a16:creationId xmlns:a16="http://schemas.microsoft.com/office/drawing/2014/main" id="{1A525DEB-0BD3-6802-4C48-8B3BA128BA61}"/>
              </a:ext>
            </a:extLst>
          </p:cNvPr>
          <p:cNvPicPr>
            <a:picLocks noChangeAspect="1"/>
          </p:cNvPicPr>
          <p:nvPr/>
        </p:nvPicPr>
        <p:blipFill>
          <a:blip r:embed="rId2"/>
          <a:stretch>
            <a:fillRect/>
          </a:stretch>
        </p:blipFill>
        <p:spPr>
          <a:xfrm>
            <a:off x="3275856" y="1313308"/>
            <a:ext cx="5544616" cy="3190032"/>
          </a:xfrm>
          <a:prstGeom prst="rect">
            <a:avLst/>
          </a:prstGeom>
        </p:spPr>
      </p:pic>
      <p:pic>
        <p:nvPicPr>
          <p:cNvPr id="8" name="Picture 7">
            <a:extLst>
              <a:ext uri="{FF2B5EF4-FFF2-40B4-BE49-F238E27FC236}">
                <a16:creationId xmlns:a16="http://schemas.microsoft.com/office/drawing/2014/main" id="{B87EF4CF-3552-6A38-22A8-8FD34F88C80A}"/>
              </a:ext>
            </a:extLst>
          </p:cNvPr>
          <p:cNvPicPr>
            <a:picLocks noChangeAspect="1"/>
          </p:cNvPicPr>
          <p:nvPr/>
        </p:nvPicPr>
        <p:blipFill>
          <a:blip r:embed="rId3"/>
          <a:stretch>
            <a:fillRect/>
          </a:stretch>
        </p:blipFill>
        <p:spPr>
          <a:xfrm>
            <a:off x="462058" y="4604272"/>
            <a:ext cx="4752528" cy="1993080"/>
          </a:xfrm>
          <a:prstGeom prst="rect">
            <a:avLst/>
          </a:prstGeom>
        </p:spPr>
      </p:pic>
      <p:sp>
        <p:nvSpPr>
          <p:cNvPr id="4" name="TextBox 3">
            <a:extLst>
              <a:ext uri="{FF2B5EF4-FFF2-40B4-BE49-F238E27FC236}">
                <a16:creationId xmlns:a16="http://schemas.microsoft.com/office/drawing/2014/main" id="{5169BE50-92D1-F4AA-C3A0-E4D80224E5A9}"/>
              </a:ext>
            </a:extLst>
          </p:cNvPr>
          <p:cNvSpPr txBox="1"/>
          <p:nvPr/>
        </p:nvSpPr>
        <p:spPr>
          <a:xfrm>
            <a:off x="539552" y="943976"/>
            <a:ext cx="8208912" cy="369332"/>
          </a:xfrm>
          <a:prstGeom prst="rect">
            <a:avLst/>
          </a:prstGeom>
          <a:noFill/>
        </p:spPr>
        <p:txBody>
          <a:bodyPr wrap="square" rtlCol="0">
            <a:spAutoFit/>
          </a:bodyPr>
          <a:lstStyle/>
          <a:p>
            <a:r>
              <a:rPr lang="en-IN" dirty="0"/>
              <a:t>1</a:t>
            </a:r>
            <a:r>
              <a:rPr lang="en-IN" u="sng" dirty="0"/>
              <a:t>) </a:t>
            </a:r>
            <a:r>
              <a:rPr lang="en-IN" b="1" u="sng" dirty="0"/>
              <a:t>HTML STRUCTURE</a:t>
            </a:r>
            <a:r>
              <a:rPr lang="en-IN" u="sng" dirty="0"/>
              <a:t>:</a:t>
            </a:r>
          </a:p>
        </p:txBody>
      </p:sp>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4DFAA5-7596-0BF2-CCE8-57EAF05DB51C}"/>
              </a:ext>
            </a:extLst>
          </p:cNvPr>
          <p:cNvPicPr>
            <a:picLocks noChangeAspect="1"/>
          </p:cNvPicPr>
          <p:nvPr/>
        </p:nvPicPr>
        <p:blipFill>
          <a:blip r:embed="rId2"/>
          <a:stretch>
            <a:fillRect/>
          </a:stretch>
        </p:blipFill>
        <p:spPr>
          <a:xfrm>
            <a:off x="2339752" y="2060848"/>
            <a:ext cx="5806943" cy="4464496"/>
          </a:xfrm>
          <a:prstGeom prst="rect">
            <a:avLst/>
          </a:prstGeom>
        </p:spPr>
      </p:pic>
      <p:sp>
        <p:nvSpPr>
          <p:cNvPr id="2" name="TextBox 1">
            <a:extLst>
              <a:ext uri="{FF2B5EF4-FFF2-40B4-BE49-F238E27FC236}">
                <a16:creationId xmlns:a16="http://schemas.microsoft.com/office/drawing/2014/main" id="{7B76A3DE-D790-A4C3-6010-38AF169B9487}"/>
              </a:ext>
            </a:extLst>
          </p:cNvPr>
          <p:cNvSpPr txBox="1"/>
          <p:nvPr/>
        </p:nvSpPr>
        <p:spPr>
          <a:xfrm>
            <a:off x="539552" y="1124744"/>
            <a:ext cx="8424936" cy="369332"/>
          </a:xfrm>
          <a:prstGeom prst="rect">
            <a:avLst/>
          </a:prstGeom>
          <a:noFill/>
        </p:spPr>
        <p:txBody>
          <a:bodyPr wrap="square" rtlCol="0">
            <a:spAutoFit/>
          </a:bodyPr>
          <a:lstStyle/>
          <a:p>
            <a:r>
              <a:rPr lang="en-IN" b="1" u="sng" dirty="0"/>
              <a:t>OUTPUT (HTML):</a:t>
            </a:r>
          </a:p>
        </p:txBody>
      </p:sp>
    </p:spTree>
    <p:extLst>
      <p:ext uri="{BB962C8B-B14F-4D97-AF65-F5344CB8AC3E}">
        <p14:creationId xmlns:p14="http://schemas.microsoft.com/office/powerpoint/2010/main" val="2881893832"/>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1173</TotalTime>
  <Words>784</Words>
  <Application>Microsoft Office PowerPoint</Application>
  <PresentationFormat>On-screen Show (4:3)</PresentationFormat>
  <Paragraphs>133</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Black</vt:lpstr>
      <vt:lpstr>Calibri</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Bhavya Jain</cp:lastModifiedBy>
  <cp:revision>43</cp:revision>
  <dcterms:created xsi:type="dcterms:W3CDTF">2022-12-12T14:14:34Z</dcterms:created>
  <dcterms:modified xsi:type="dcterms:W3CDTF">2024-11-27T04:22:50Z</dcterms:modified>
</cp:coreProperties>
</file>